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9144000"/>
  <p:notesSz cx="6858000" cy="9144000"/>
  <p:embeddedFontLst>
    <p:embeddedFont>
      <p:font typeface="Robo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18" roundtripDataSignature="AMtx7mgQtPI6bMsYf8ChvcWdSOjIDD+Y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60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24" name="Google Shape;24;p1: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 name="Google Shape;25;p1:notes"/>
          <p:cNvSpPr txBox="1"/>
          <p:nvPr>
            <p:ph idx="1" type="body"/>
          </p:nvPr>
        </p:nvSpPr>
        <p:spPr>
          <a:xfrm>
            <a:off x="912813" y="4343400"/>
            <a:ext cx="5032375" cy="4113213"/>
          </a:xfrm>
          <a:prstGeom prst="rect">
            <a:avLst/>
          </a:prstGeom>
          <a:noFill/>
          <a:ln>
            <a:noFill/>
          </a:ln>
        </p:spPr>
        <p:txBody>
          <a:bodyPr anchorCtr="0" anchor="t" bIns="44425" lIns="90450" spcFirstLastPara="1" rIns="90450" wrap="square" tIns="44425">
            <a:noAutofit/>
          </a:bodyPr>
          <a:lstStyle/>
          <a:p>
            <a:pPr indent="0" lvl="0" marL="0" rtl="0" algn="l">
              <a:lnSpc>
                <a:spcPct val="100000"/>
              </a:lnSpc>
              <a:spcBef>
                <a:spcPts val="0"/>
              </a:spcBef>
              <a:spcAft>
                <a:spcPts val="0"/>
              </a:spcAft>
              <a:buSzPts val="1400"/>
              <a:buNone/>
            </a:pPr>
            <a:r>
              <a:rPr lang="en-US"/>
              <a:t>This file presents an assertion-evidence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Chapter 4 of </a:t>
            </a:r>
            <a:r>
              <a:rPr i="1" lang="en-US"/>
              <a:t>The Craft of Scientific Presentations, </a:t>
            </a:r>
            <a:r>
              <a:rPr lang="en-US"/>
              <a:t>2</a:t>
            </a:r>
            <a:r>
              <a:rPr baseline="30000" lang="en-US"/>
              <a:t>nd</a:t>
            </a:r>
            <a:r>
              <a:rPr lang="en-US"/>
              <a:t> edition</a:t>
            </a:r>
            <a:r>
              <a:rPr i="1" lang="en-US"/>
              <a:t> </a:t>
            </a:r>
            <a:r>
              <a:rPr lang="en-US"/>
              <a:t>(Springer, 2013). The homepage for this template exists at the following website:</a:t>
            </a:r>
            <a:endParaRPr/>
          </a:p>
          <a:p>
            <a:pPr indent="0" lvl="0" marL="0" rtl="0" algn="l">
              <a:lnSpc>
                <a:spcPct val="100000"/>
              </a:lnSpc>
              <a:spcBef>
                <a:spcPts val="600"/>
              </a:spcBef>
              <a:spcAft>
                <a:spcPts val="0"/>
              </a:spcAft>
              <a:buSzPts val="1400"/>
              <a:buNone/>
            </a:pPr>
            <a:r>
              <a:rPr lang="en-US"/>
              <a:t>		http://www.assertion-evidence.com</a:t>
            </a:r>
            <a:endParaRPr/>
          </a:p>
          <a:p>
            <a:pPr indent="0" lvl="0" marL="0" rtl="0" algn="l">
              <a:lnSpc>
                <a:spcPct val="100000"/>
              </a:lnSpc>
              <a:spcBef>
                <a:spcPts val="600"/>
              </a:spcBef>
              <a:spcAft>
                <a:spcPts val="0"/>
              </a:spcAft>
              <a:buSzPts val="1400"/>
              <a:buNone/>
            </a:pPr>
            <a:r>
              <a:rPr lang="en-US"/>
              <a:t> 	Right now you are viewing the notes pages. To work on the slides, click on “Slide” under “View.”  Tip: When creating a new presentation, </a:t>
            </a:r>
            <a:r>
              <a:rPr b="1" lang="en-US"/>
              <a:t>save</a:t>
            </a:r>
            <a:r>
              <a:rPr lang="en-US"/>
              <a:t> this file </a:t>
            </a:r>
            <a:r>
              <a:rPr b="1" lang="en-US"/>
              <a:t>as</a:t>
            </a:r>
            <a:r>
              <a:rPr lang="en-US"/>
              <a:t> the name of your presentation.  Warning: </a:t>
            </a:r>
            <a:r>
              <a:rPr i="1" lang="en-US" sz="1200"/>
              <a:t>You are more than welcome to use this template for your presentation slides. You may not, though, distribute this template for profit or distribute this template without giving credit to the source: http://www.assertion-evidence.com/</a:t>
            </a:r>
            <a:endParaRPr/>
          </a:p>
          <a:p>
            <a:pPr indent="0" lvl="0" marL="0" rtl="0" algn="l">
              <a:lnSpc>
                <a:spcPct val="100000"/>
              </a:lnSpc>
              <a:spcBef>
                <a:spcPts val="600"/>
              </a:spcBef>
              <a:spcAft>
                <a:spcPts val="0"/>
              </a:spcAft>
              <a:buSzPts val="1400"/>
              <a:buNone/>
            </a:pPr>
            <a:r>
              <a:rPr lang="en-US"/>
              <a:t>	This slide is for the title slide of a presentation. Consider inserting an image that helps orient the audience to the title. You should not leave this slide until the audience feel comfortable with the title. Spending more time with this slide is good because a common mistake in presentations is to leave the title slide too soon. Because of this mistake, many in the audience do not have the chance to comprehend the key details of the title. See pages 172-184 in </a:t>
            </a:r>
            <a:r>
              <a:rPr i="1" lang="en-US"/>
              <a:t>The Craft of Scientific Presentations, </a:t>
            </a:r>
            <a:r>
              <a:rPr lang="en-US"/>
              <a:t>2</a:t>
            </a:r>
            <a:r>
              <a:rPr baseline="30000" lang="en-US"/>
              <a:t>nd</a:t>
            </a:r>
            <a:r>
              <a:rPr lang="en-US"/>
              <a:t> ed. (CSP).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33" name="Google Shape;33;p2: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 name="Google Shape;34;p2:notes"/>
          <p:cNvSpPr txBox="1"/>
          <p:nvPr>
            <p:ph idx="1" type="body"/>
          </p:nvPr>
        </p:nvSpPr>
        <p:spPr>
          <a:xfrm>
            <a:off x="912813" y="4343400"/>
            <a:ext cx="5032375" cy="4113213"/>
          </a:xfrm>
          <a:prstGeom prst="rect">
            <a:avLst/>
          </a:prstGeom>
          <a:noFill/>
          <a:ln>
            <a:noFill/>
          </a:ln>
        </p:spPr>
        <p:txBody>
          <a:bodyPr anchorCtr="0" anchor="t" bIns="45700" lIns="91400" spcFirstLastPara="1" rIns="91400" wrap="square" tIns="45700">
            <a:noAutofit/>
          </a:bodyPr>
          <a:lstStyle/>
          <a:p>
            <a:pPr indent="0" lvl="0" marL="0" rtl="0" algn="l">
              <a:lnSpc>
                <a:spcPct val="100000"/>
              </a:lnSpc>
              <a:spcBef>
                <a:spcPts val="0"/>
              </a:spcBef>
              <a:spcAft>
                <a:spcPts val="0"/>
              </a:spcAft>
              <a:buSzPts val="1400"/>
              <a:buNone/>
            </a:pPr>
            <a:r>
              <a:rPr lang="en-US"/>
              <a:t>Mapping slide for the presentation (note that a background slide or a slide justifying the importance might precede this slide). A common mistake with mapping slides is to give the audience simply an unmemorable bulleted list of topics (including the names “Introduction” and “Conclusion” and “Questions”). Such a list is quickly forgotten after the slide is removed.</a:t>
            </a:r>
            <a:endParaRPr/>
          </a:p>
          <a:p>
            <a:pPr indent="0" lvl="0" marL="0" rtl="0" algn="l">
              <a:lnSpc>
                <a:spcPct val="100000"/>
              </a:lnSpc>
              <a:spcBef>
                <a:spcPts val="600"/>
              </a:spcBef>
              <a:spcAft>
                <a:spcPts val="0"/>
              </a:spcAft>
              <a:buSzPts val="1400"/>
              <a:buNone/>
            </a:pPr>
            <a:r>
              <a:rPr lang="en-US"/>
              <a:t>	On a mapping slide, take the opportunity to show a key image or perhaps a representative image for each major section of the presentation. In the second case, each image would be repeated on the first visual of the corresponding section and would remind the audience that they have arrived to a major section of the presentation’s middle. </a:t>
            </a:r>
            <a:endParaRPr/>
          </a:p>
          <a:p>
            <a:pPr indent="0" lvl="0" marL="0" rtl="0" algn="l">
              <a:lnSpc>
                <a:spcPct val="100000"/>
              </a:lnSpc>
              <a:spcBef>
                <a:spcPts val="600"/>
              </a:spcBef>
              <a:spcAft>
                <a:spcPts val="0"/>
              </a:spcAft>
              <a:buSzPts val="1400"/>
              <a:buNone/>
            </a:pPr>
            <a:r>
              <a:rPr lang="en-US"/>
              <a:t>	In regards to the names “Introduction” and “Conclusion,” every talk has those sections, and the names are ignored by audiences. So why state them? Also, for the divisions that you do have, find a logical and parallel grouping. Note that groups of two’s, three’s, and four’s are much easier to remember and are not so nearly intimidating as groups of five’s, six’s, and seven’s. See the discussion of mapping slides in </a:t>
            </a:r>
            <a:r>
              <a:rPr i="1" lang="en-US"/>
              <a:t>The Craft of Scientific Presentations, 2</a:t>
            </a:r>
            <a:r>
              <a:rPr baseline="30000" i="1" lang="en-US"/>
              <a:t>nd</a:t>
            </a:r>
            <a:r>
              <a:rPr i="1" lang="en-US"/>
              <a:t> ed. (pages 177-181).</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49" name="Google Shape;49;p4: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 name="Google Shape;50;p4:notes"/>
          <p:cNvSpPr txBox="1"/>
          <p:nvPr>
            <p:ph idx="1" type="body"/>
          </p:nvPr>
        </p:nvSpPr>
        <p:spPr>
          <a:xfrm>
            <a:off x="912813" y="4343400"/>
            <a:ext cx="5032375" cy="4113213"/>
          </a:xfrm>
          <a:prstGeom prst="rect">
            <a:avLst/>
          </a:prstGeom>
          <a:noFill/>
          <a:ln>
            <a:noFill/>
          </a:ln>
        </p:spPr>
        <p:txBody>
          <a:bodyPr anchorCtr="0" anchor="t" bIns="45700" lIns="91400" spcFirstLastPara="1" rIns="91400" wrap="square" tIns="45700">
            <a:noAutofit/>
          </a:bodyPr>
          <a:lstStyle/>
          <a:p>
            <a:pPr indent="0" lvl="0" marL="0" rtl="0" algn="l">
              <a:lnSpc>
                <a:spcPct val="100000"/>
              </a:lnSpc>
              <a:spcBef>
                <a:spcPts val="0"/>
              </a:spcBef>
              <a:spcAft>
                <a:spcPts val="0"/>
              </a:spcAft>
              <a:buSzPts val="1400"/>
              <a:buNone/>
            </a:pPr>
            <a:r>
              <a:rPr lang="en-US"/>
              <a:t>Body slide from the first section of the presentation’s middle. Consider having the first-topic image from the mapping slide repeated here. Use the headline (no more than two lines) to make an assertion about this topic. In the body of the slide, support that headline with images and with words, if necessary. See Chapter 4 of </a:t>
            </a:r>
            <a:r>
              <a:rPr i="1" lang="en-US"/>
              <a:t>The Craft of Scientific Presentations, 2</a:t>
            </a:r>
            <a:r>
              <a:rPr baseline="30000" i="1" lang="en-US"/>
              <a:t>nd</a:t>
            </a:r>
            <a:r>
              <a:rPr i="1" lang="en-US"/>
              <a:t> ed</a:t>
            </a:r>
            <a:r>
              <a:rPr lang="en-US"/>
              <a:t>.</a:t>
            </a:r>
            <a:endParaRPr/>
          </a:p>
          <a:p>
            <a:pPr indent="0" lvl="0" marL="0" rtl="0" algn="l">
              <a:lnSpc>
                <a:spcPct val="100000"/>
              </a:lnSpc>
              <a:spcBef>
                <a:spcPts val="600"/>
              </a:spcBef>
              <a:spcAft>
                <a:spcPts val="0"/>
              </a:spcAft>
              <a:buSzPts val="1400"/>
              <a:buNone/>
            </a:pPr>
            <a:r>
              <a:rPr lang="en-US"/>
              <a:t>	This slide shows one orientation for the image and text in the body of the slide. Other orientations appear in this template. Choose the one that best supports your headline assertion.</a:t>
            </a:r>
            <a:endParaRPr/>
          </a:p>
          <a:p>
            <a:pPr indent="0" lvl="0" marL="0" rtl="0" algn="l">
              <a:lnSpc>
                <a:spcPct val="100000"/>
              </a:lnSpc>
              <a:spcBef>
                <a:spcPts val="600"/>
              </a:spcBef>
              <a:spcAft>
                <a:spcPts val="0"/>
              </a:spcAft>
              <a:buSzPts val="1400"/>
              <a:buNone/>
            </a:pPr>
            <a:r>
              <a:rPr lang="en-US"/>
              <a:t>	Some institutions will insist that you place an institutional logo on each slide. Other institutions recommend a logo on the first slide and the last.  If you do place a logo on each slide, make sure that logo is at the bottom of the slide rather than the top. Placing the logo at the top (the place on a slide that receives the most emphasis) shifts the emphasis away from the work.</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Clr>
                <a:schemeClr val="dk1"/>
              </a:buClr>
              <a:buSzPts val="1100"/>
              <a:buFont typeface="Arial"/>
              <a:buNone/>
            </a:pPr>
            <a:r>
              <a:rPr lang="en-US"/>
              <a:t>Machine learning works by taking in a bunch of data and putting it through an algorithm (which interprets data) to create an output</a:t>
            </a:r>
            <a:endParaRPr/>
          </a:p>
          <a:p>
            <a:pPr indent="0" lvl="0" marL="0" rtl="0" algn="l">
              <a:lnSpc>
                <a:spcPct val="100000"/>
              </a:lnSpc>
              <a:spcBef>
                <a:spcPts val="600"/>
              </a:spcBef>
              <a:spcAft>
                <a:spcPts val="0"/>
              </a:spcAft>
              <a:buClr>
                <a:schemeClr val="dk1"/>
              </a:buClr>
              <a:buSzPts val="1100"/>
              <a:buFont typeface="Arial"/>
              <a:buNone/>
            </a:pPr>
            <a:r>
              <a:rPr lang="en-US"/>
              <a:t>more data = more accuracy</a:t>
            </a:r>
            <a:endParaRPr/>
          </a:p>
          <a:p>
            <a:pPr indent="0" lvl="0" marL="0" rtl="0" algn="l">
              <a:lnSpc>
                <a:spcPct val="100000"/>
              </a:lnSpc>
              <a:spcBef>
                <a:spcPts val="600"/>
              </a:spcBef>
              <a:spcAft>
                <a:spcPts val="0"/>
              </a:spcAft>
              <a:buClr>
                <a:schemeClr val="dk1"/>
              </a:buClr>
              <a:buSzPts val="1100"/>
              <a:buFont typeface="Arial"/>
              <a:buNone/>
            </a:pPr>
            <a:r>
              <a:t/>
            </a:r>
            <a:endParaRPr/>
          </a:p>
          <a:p>
            <a:pPr indent="0" lvl="0" marL="0" rtl="0" algn="l">
              <a:lnSpc>
                <a:spcPct val="100000"/>
              </a:lnSpc>
              <a:spcBef>
                <a:spcPts val="600"/>
              </a:spcBef>
              <a:spcAft>
                <a:spcPts val="0"/>
              </a:spcAft>
              <a:buSzPts val="1400"/>
              <a:buNone/>
            </a:pPr>
            <a:r>
              <a:rPr lang="en-US"/>
              <a:t>In investing, the key is to recognize patterns from history to make predictions about the future in which artificial intelligence can help do that</a:t>
            </a:r>
            <a:endParaRPr/>
          </a:p>
          <a:p>
            <a:pPr indent="0" lvl="0" marL="0" rtl="0" algn="l">
              <a:lnSpc>
                <a:spcPct val="100000"/>
              </a:lnSpc>
              <a:spcBef>
                <a:spcPts val="600"/>
              </a:spcBef>
              <a:spcAft>
                <a:spcPts val="0"/>
              </a:spcAft>
              <a:buSzPts val="1400"/>
              <a:buNone/>
            </a:pPr>
            <a:r>
              <a:rPr lang="en-US" sz="2400"/>
              <a:t>linear regression</a:t>
            </a:r>
            <a:endParaRPr sz="2400"/>
          </a:p>
          <a:p>
            <a:pPr indent="0" lvl="0" marL="0" rtl="0" algn="l">
              <a:lnSpc>
                <a:spcPct val="100000"/>
              </a:lnSpc>
              <a:spcBef>
                <a:spcPts val="600"/>
              </a:spcBef>
              <a:spcAft>
                <a:spcPts val="0"/>
              </a:spcAft>
              <a:buSzPts val="1400"/>
              <a:buNone/>
            </a:pPr>
            <a:r>
              <a:rPr lang="en-US" sz="1500">
                <a:solidFill>
                  <a:srgbClr val="040C28"/>
                </a:solidFill>
                <a:highlight>
                  <a:srgbClr val="D3E3FD"/>
                </a:highlight>
                <a:latin typeface="Roboto"/>
                <a:ea typeface="Roboto"/>
                <a:cs typeface="Roboto"/>
                <a:sym typeface="Roboto"/>
              </a:rPr>
              <a:t>used to predict the value of a variable based on the value of another variable</a:t>
            </a:r>
            <a:r>
              <a:rPr lang="en-US" sz="1500">
                <a:solidFill>
                  <a:srgbClr val="1F1F1F"/>
                </a:solidFill>
                <a:highlight>
                  <a:srgbClr val="FFFFFF"/>
                </a:highlight>
                <a:latin typeface="Roboto"/>
                <a:ea typeface="Roboto"/>
                <a:cs typeface="Roboto"/>
                <a:sym typeface="Roboto"/>
              </a:rPr>
              <a:t>.</a:t>
            </a:r>
            <a:endParaRPr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ff246f9696_0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63" name="Google Shape;63;g2ff246f9696_0_17:notes"/>
          <p:cNvSpPr/>
          <p:nvPr>
            <p:ph idx="2" type="sldImg"/>
          </p:nvPr>
        </p:nvSpPr>
        <p:spPr>
          <a:xfrm>
            <a:off x="1160463" y="698500"/>
            <a:ext cx="4538700" cy="340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4" name="Google Shape;64;g2ff246f9696_0_17:notes"/>
          <p:cNvSpPr txBox="1"/>
          <p:nvPr>
            <p:ph idx="1" type="body"/>
          </p:nvPr>
        </p:nvSpPr>
        <p:spPr>
          <a:xfrm>
            <a:off x="912813" y="4343400"/>
            <a:ext cx="5032500" cy="4113300"/>
          </a:xfrm>
          <a:prstGeom prst="rect">
            <a:avLst/>
          </a:prstGeom>
          <a:noFill/>
          <a:ln>
            <a:noFill/>
          </a:ln>
        </p:spPr>
        <p:txBody>
          <a:bodyPr anchorCtr="0" anchor="t" bIns="45700" lIns="91400" spcFirstLastPara="1" rIns="91400" wrap="square" tIns="45700">
            <a:noAutofit/>
          </a:bodyPr>
          <a:lstStyle/>
          <a:p>
            <a:pPr indent="0" lvl="0" marL="0" rtl="0" algn="l">
              <a:lnSpc>
                <a:spcPct val="100000"/>
              </a:lnSpc>
              <a:spcBef>
                <a:spcPts val="0"/>
              </a:spcBef>
              <a:spcAft>
                <a:spcPts val="0"/>
              </a:spcAft>
              <a:buSzPts val="1400"/>
              <a:buNone/>
            </a:pPr>
            <a:r>
              <a:rPr lang="en-US"/>
              <a:t>Body slide from the third section of the presentation’s middle. For the first body slide of this third section, consider repeating the corresponding image from the mapping slide. Use the headline to say state an assertion about this topic. In the body of the slide, support that headline with images and with needed callouts. See Chapter 4 of </a:t>
            </a:r>
            <a:r>
              <a:rPr i="1" lang="en-US"/>
              <a:t>The Craft of Scientific Presentations, 2</a:t>
            </a:r>
            <a:r>
              <a:rPr baseline="30000" i="1" lang="en-US"/>
              <a:t>nd</a:t>
            </a:r>
            <a:r>
              <a:rPr i="1" lang="en-US"/>
              <a:t> ed</a:t>
            </a:r>
            <a:r>
              <a:rPr lang="en-US"/>
              <a:t>..</a:t>
            </a:r>
            <a:endParaRPr/>
          </a:p>
          <a:p>
            <a:pPr indent="0" lvl="0" marL="0" rtl="0" algn="l">
              <a:lnSpc>
                <a:spcPct val="100000"/>
              </a:lnSpc>
              <a:spcBef>
                <a:spcPts val="600"/>
              </a:spcBef>
              <a:spcAft>
                <a:spcPts val="0"/>
              </a:spcAft>
              <a:buSzPts val="1400"/>
              <a:buNone/>
            </a:pPr>
            <a:r>
              <a:rPr lang="en-US"/>
              <a:t>	This slide shows one orientation for the image and text in the body of the slide. Other orientations appear in this template. Choose the orientation that best supports your headline assertion.</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sz="2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73" name="Google Shape;73;p6:notes"/>
          <p:cNvSpPr/>
          <p:nvPr>
            <p:ph idx="2" type="sldImg"/>
          </p:nvPr>
        </p:nvSpPr>
        <p:spPr>
          <a:xfrm>
            <a:off x="1160463" y="698500"/>
            <a:ext cx="4538700" cy="340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4" name="Google Shape;74;p6:notes"/>
          <p:cNvSpPr txBox="1"/>
          <p:nvPr>
            <p:ph idx="1" type="body"/>
          </p:nvPr>
        </p:nvSpPr>
        <p:spPr>
          <a:xfrm>
            <a:off x="912813" y="4343400"/>
            <a:ext cx="5032500" cy="4113300"/>
          </a:xfrm>
          <a:prstGeom prst="rect">
            <a:avLst/>
          </a:prstGeom>
          <a:noFill/>
          <a:ln>
            <a:noFill/>
          </a:ln>
        </p:spPr>
        <p:txBody>
          <a:bodyPr anchorCtr="0" anchor="t" bIns="45700" lIns="91400" spcFirstLastPara="1" rIns="91400" wrap="square" tIns="45700">
            <a:noAutofit/>
          </a:bodyPr>
          <a:lstStyle/>
          <a:p>
            <a:pPr indent="0" lvl="0" marL="0" rtl="0" algn="l">
              <a:lnSpc>
                <a:spcPct val="100000"/>
              </a:lnSpc>
              <a:spcBef>
                <a:spcPts val="0"/>
              </a:spcBef>
              <a:spcAft>
                <a:spcPts val="0"/>
              </a:spcAft>
              <a:buSzPts val="1400"/>
              <a:buNone/>
            </a:pPr>
            <a:r>
              <a:rPr lang="en-US"/>
              <a:t>Body slide from the second section of the presentation’s middle. For the first body slide of this second section, consider repeating the corresponding image (or equation) from the mapping slide. Use the headline to make an assertion about this topic. In the body of the slide, support that headline assertion with images and needed callouts. See Chapter 4 of </a:t>
            </a:r>
            <a:r>
              <a:rPr i="1" lang="en-US"/>
              <a:t>The Craft of Scientific Presentations, 2</a:t>
            </a:r>
            <a:r>
              <a:rPr baseline="30000" i="1" lang="en-US"/>
              <a:t>nd</a:t>
            </a:r>
            <a:r>
              <a:rPr i="1" lang="en-US"/>
              <a:t> ed</a:t>
            </a:r>
            <a:r>
              <a:rPr lang="en-US"/>
              <a:t>.</a:t>
            </a:r>
            <a:endParaRPr/>
          </a:p>
          <a:p>
            <a:pPr indent="0" lvl="0" marL="0" rtl="0" algn="l">
              <a:lnSpc>
                <a:spcPct val="100000"/>
              </a:lnSpc>
              <a:spcBef>
                <a:spcPts val="600"/>
              </a:spcBef>
              <a:spcAft>
                <a:spcPts val="0"/>
              </a:spcAft>
              <a:buSzPts val="1400"/>
              <a:buNone/>
            </a:pPr>
            <a:r>
              <a:rPr lang="en-US"/>
              <a:t>	This slide shows one orientation for the image and text in the body of the slide. Other orientations appear in this template. Choose the orientation that best supports your headline assertion.</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ff246f9696_0_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82" name="Google Shape;82;g2ff246f9696_0_57:notes"/>
          <p:cNvSpPr/>
          <p:nvPr>
            <p:ph idx="2" type="sldImg"/>
          </p:nvPr>
        </p:nvSpPr>
        <p:spPr>
          <a:xfrm>
            <a:off x="1160463" y="698500"/>
            <a:ext cx="4538700" cy="340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3" name="Google Shape;83;g2ff246f9696_0_57:notes"/>
          <p:cNvSpPr txBox="1"/>
          <p:nvPr>
            <p:ph idx="1" type="body"/>
          </p:nvPr>
        </p:nvSpPr>
        <p:spPr>
          <a:xfrm>
            <a:off x="912813" y="4343400"/>
            <a:ext cx="5032500" cy="4113300"/>
          </a:xfrm>
          <a:prstGeom prst="rect">
            <a:avLst/>
          </a:prstGeom>
          <a:noFill/>
          <a:ln>
            <a:noFill/>
          </a:ln>
        </p:spPr>
        <p:txBody>
          <a:bodyPr anchorCtr="0" anchor="t" bIns="45700" lIns="91400" spcFirstLastPara="1" rIns="91400" wrap="square" tIns="45700">
            <a:noAutofit/>
          </a:bodyPr>
          <a:lstStyle/>
          <a:p>
            <a:pPr indent="0" lvl="0" marL="0" rtl="0" algn="l">
              <a:lnSpc>
                <a:spcPct val="100000"/>
              </a:lnSpc>
              <a:spcBef>
                <a:spcPts val="0"/>
              </a:spcBef>
              <a:spcAft>
                <a:spcPts val="0"/>
              </a:spcAft>
              <a:buSzPts val="1400"/>
              <a:buNone/>
            </a:pPr>
            <a:r>
              <a:rPr lang="en-US"/>
              <a:t>Body slide from the second section of the presentation’s middle. For the first body slide of this second section, consider repeating the corresponding image (or equation) from the mapping slide. Use the headline to make an assertion about this topic. In the body of the slide, support that headline assertion with images and needed callouts. See Chapter 4 of </a:t>
            </a:r>
            <a:r>
              <a:rPr i="1" lang="en-US"/>
              <a:t>The Craft of Scientific Presentations, 2</a:t>
            </a:r>
            <a:r>
              <a:rPr baseline="30000" i="1" lang="en-US"/>
              <a:t>nd</a:t>
            </a:r>
            <a:r>
              <a:rPr i="1" lang="en-US"/>
              <a:t> ed</a:t>
            </a:r>
            <a:r>
              <a:rPr lang="en-US"/>
              <a:t>.</a:t>
            </a:r>
            <a:endParaRPr/>
          </a:p>
          <a:p>
            <a:pPr indent="0" lvl="0" marL="0" rtl="0" algn="l">
              <a:lnSpc>
                <a:spcPct val="100000"/>
              </a:lnSpc>
              <a:spcBef>
                <a:spcPts val="600"/>
              </a:spcBef>
              <a:spcAft>
                <a:spcPts val="0"/>
              </a:spcAft>
              <a:buSzPts val="1400"/>
              <a:buNone/>
            </a:pPr>
            <a:r>
              <a:rPr lang="en-US"/>
              <a:t>	This slide shows one orientation for the image and text in the body of the slide. Other orientations appear in this template. Choose the orientation that best supports your headline assertion.</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ff246f9696_0_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92" name="Google Shape;92;g2ff246f9696_0_72:notes"/>
          <p:cNvSpPr/>
          <p:nvPr>
            <p:ph idx="2" type="sldImg"/>
          </p:nvPr>
        </p:nvSpPr>
        <p:spPr>
          <a:xfrm>
            <a:off x="1160463" y="698500"/>
            <a:ext cx="4538700" cy="340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3" name="Google Shape;93;g2ff246f9696_0_72:notes"/>
          <p:cNvSpPr txBox="1"/>
          <p:nvPr>
            <p:ph idx="1" type="body"/>
          </p:nvPr>
        </p:nvSpPr>
        <p:spPr>
          <a:xfrm>
            <a:off x="912813" y="4343400"/>
            <a:ext cx="5032500" cy="4113300"/>
          </a:xfrm>
          <a:prstGeom prst="rect">
            <a:avLst/>
          </a:prstGeom>
          <a:noFill/>
          <a:ln>
            <a:noFill/>
          </a:ln>
        </p:spPr>
        <p:txBody>
          <a:bodyPr anchorCtr="0" anchor="t" bIns="45700" lIns="91400" spcFirstLastPara="1" rIns="91400" wrap="square" tIns="45700">
            <a:noAutofit/>
          </a:bodyPr>
          <a:lstStyle/>
          <a:p>
            <a:pPr indent="0" lvl="0" marL="0" rtl="0" algn="l">
              <a:lnSpc>
                <a:spcPct val="100000"/>
              </a:lnSpc>
              <a:spcBef>
                <a:spcPts val="0"/>
              </a:spcBef>
              <a:spcAft>
                <a:spcPts val="0"/>
              </a:spcAft>
              <a:buSzPts val="1400"/>
              <a:buNone/>
            </a:pPr>
            <a:r>
              <a:rPr lang="en-US"/>
              <a:t>Body slide from the second section of the presentation’s middle. For the first body slide of this second section, consider repeating the corresponding image (or equation) from the mapping slide. Use the headline to make an assertion about this topic. In the body of the slide, support that headline assertion with images and needed callouts. See Chapter 4 of </a:t>
            </a:r>
            <a:r>
              <a:rPr i="1" lang="en-US"/>
              <a:t>The Craft of Scientific Presentations, 2</a:t>
            </a:r>
            <a:r>
              <a:rPr baseline="30000" i="1" lang="en-US"/>
              <a:t>nd</a:t>
            </a:r>
            <a:r>
              <a:rPr i="1" lang="en-US"/>
              <a:t> ed</a:t>
            </a:r>
            <a:r>
              <a:rPr lang="en-US"/>
              <a:t>.</a:t>
            </a:r>
            <a:endParaRPr/>
          </a:p>
          <a:p>
            <a:pPr indent="0" lvl="0" marL="0" rtl="0" algn="l">
              <a:lnSpc>
                <a:spcPct val="100000"/>
              </a:lnSpc>
              <a:spcBef>
                <a:spcPts val="600"/>
              </a:spcBef>
              <a:spcAft>
                <a:spcPts val="0"/>
              </a:spcAft>
              <a:buSzPts val="1400"/>
              <a:buNone/>
            </a:pPr>
            <a:r>
              <a:rPr lang="en-US"/>
              <a:t>	This slide shows one orientation for the image and text in the body of the slide. Other orientations appear in this template. Choose the orientation that best supports your headline assertion.</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01" name="Google Shape;101;p10:notes"/>
          <p:cNvSpPr/>
          <p:nvPr>
            <p:ph idx="2" type="sldImg"/>
          </p:nvPr>
        </p:nvSpPr>
        <p:spPr>
          <a:xfrm>
            <a:off x="1160463" y="698500"/>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2" name="Google Shape;102;p10:notes"/>
          <p:cNvSpPr txBox="1"/>
          <p:nvPr>
            <p:ph idx="1" type="body"/>
          </p:nvPr>
        </p:nvSpPr>
        <p:spPr>
          <a:xfrm>
            <a:off x="912813" y="4343400"/>
            <a:ext cx="5032375" cy="4113213"/>
          </a:xfrm>
          <a:prstGeom prst="rect">
            <a:avLst/>
          </a:prstGeom>
          <a:noFill/>
          <a:ln>
            <a:noFill/>
          </a:ln>
        </p:spPr>
        <p:txBody>
          <a:bodyPr anchorCtr="0" anchor="t" bIns="45700" lIns="91400" spcFirstLastPara="1" rIns="91400" wrap="square" tIns="45700">
            <a:noAutofit/>
          </a:bodyPr>
          <a:lstStyle/>
          <a:p>
            <a:pPr indent="0" lvl="0" marL="0" rtl="0" algn="l">
              <a:lnSpc>
                <a:spcPct val="100000"/>
              </a:lnSpc>
              <a:spcBef>
                <a:spcPts val="0"/>
              </a:spcBef>
              <a:spcAft>
                <a:spcPts val="0"/>
              </a:spcAft>
              <a:buSzPts val="1400"/>
              <a:buNone/>
            </a:pPr>
            <a:r>
              <a:rPr lang="en-US"/>
              <a:t>Conclusion slide. Use the headline (no more than two lines) to state your most important conclusion. Begin the headline with </a:t>
            </a:r>
            <a:r>
              <a:rPr i="1" lang="en-US"/>
              <a:t>In summary</a:t>
            </a:r>
            <a:r>
              <a:rPr lang="en-US"/>
              <a:t> or </a:t>
            </a:r>
            <a:r>
              <a:rPr i="1" lang="en-US"/>
              <a:t>In conclusion</a:t>
            </a:r>
            <a:r>
              <a:rPr lang="en-US"/>
              <a:t> to ensure that the audience knows they have come to the presentation’s end. Support that headline with an image and parallel points. </a:t>
            </a:r>
            <a:endParaRPr/>
          </a:p>
          <a:p>
            <a:pPr indent="0" lvl="0" marL="0" rtl="0" algn="l">
              <a:lnSpc>
                <a:spcPct val="100000"/>
              </a:lnSpc>
              <a:spcBef>
                <a:spcPts val="600"/>
              </a:spcBef>
              <a:spcAft>
                <a:spcPts val="0"/>
              </a:spcAft>
              <a:buSzPts val="1400"/>
              <a:buNone/>
            </a:pPr>
            <a:r>
              <a:rPr lang="en-US"/>
              <a:t>	This slide should be your last slide. Audiences lose patience when they believe that they have come to the end, but other slides follow. </a:t>
            </a:r>
            <a:endParaRPr/>
          </a:p>
          <a:p>
            <a:pPr indent="0" lvl="0" marL="0" rtl="0" algn="l">
              <a:lnSpc>
                <a:spcPct val="100000"/>
              </a:lnSpc>
              <a:spcBef>
                <a:spcPts val="600"/>
              </a:spcBef>
              <a:spcAft>
                <a:spcPts val="0"/>
              </a:spcAft>
              <a:buSzPts val="1400"/>
              <a:buNone/>
            </a:pPr>
            <a:r>
              <a:rPr lang="en-US"/>
              <a:t>	Notice that the word </a:t>
            </a:r>
            <a:r>
              <a:rPr i="1" lang="en-US"/>
              <a:t>Questions</a:t>
            </a:r>
            <a:r>
              <a:rPr lang="en-US"/>
              <a:t> appears at the bottom of this slide. That strategy is much more effective than burning a slide with just the word </a:t>
            </a:r>
            <a:r>
              <a:rPr i="1" lang="en-US"/>
              <a:t>Questions</a:t>
            </a:r>
            <a:r>
              <a:rPr lang="en-US"/>
              <a:t>. This slide allows the audience to look at the most important slide of the presentation during the question period. See </a:t>
            </a:r>
            <a:r>
              <a:rPr i="1" lang="en-US"/>
              <a:t>The Craft of Scientific Presentations, 2</a:t>
            </a:r>
            <a:r>
              <a:rPr baseline="30000" i="1" lang="en-US"/>
              <a:t>nd</a:t>
            </a:r>
            <a:r>
              <a:rPr i="1" lang="en-US"/>
              <a:t> ed</a:t>
            </a:r>
            <a:r>
              <a:rPr lang="en-US"/>
              <a:t>.</a:t>
            </a:r>
            <a:r>
              <a:rPr i="1" lang="en-US"/>
              <a:t>, </a:t>
            </a:r>
            <a:r>
              <a:rPr lang="en-US"/>
              <a:t>pages 182-183.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13"/>
          <p:cNvSpPr txBox="1"/>
          <p:nvPr>
            <p:ph idx="12" type="sldNum"/>
          </p:nvPr>
        </p:nvSpPr>
        <p:spPr>
          <a:xfrm>
            <a:off x="76200" y="6356350"/>
            <a:ext cx="2133600" cy="365125"/>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76200" y="53975"/>
            <a:ext cx="7772400" cy="646331"/>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 type="subTitle"/>
          </p:nvPr>
        </p:nvSpPr>
        <p:spPr>
          <a:xfrm>
            <a:off x="76200" y="2514600"/>
            <a:ext cx="4419600" cy="461665"/>
          </a:xfrm>
          <a:prstGeom prst="rect">
            <a:avLst/>
          </a:prstGeom>
          <a:noFill/>
          <a:ln>
            <a:noFill/>
          </a:ln>
        </p:spPr>
        <p:txBody>
          <a:bodyPr anchorCtr="0" anchor="t" bIns="45700" lIns="91425" spcFirstLastPara="1" rIns="91425" wrap="square" tIns="45700">
            <a:spAutoFit/>
          </a:bodyPr>
          <a:lstStyle>
            <a:lvl1pPr lvl="0" algn="l">
              <a:lnSpc>
                <a:spcPct val="100000"/>
              </a:lnSpc>
              <a:spcBef>
                <a:spcPts val="480"/>
              </a:spcBef>
              <a:spcAft>
                <a:spcPts val="0"/>
              </a:spcAft>
              <a:buClr>
                <a:srgbClr val="888888"/>
              </a:buClr>
              <a:buSzPts val="2400"/>
              <a:buFont typeface="Calibri"/>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15"/>
          <p:cNvSpPr txBox="1"/>
          <p:nvPr>
            <p:ph type="title"/>
          </p:nvPr>
        </p:nvSpPr>
        <p:spPr>
          <a:xfrm>
            <a:off x="76200" y="86380"/>
            <a:ext cx="8915400" cy="523220"/>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 type="body"/>
          </p:nvPr>
        </p:nvSpPr>
        <p:spPr>
          <a:xfrm>
            <a:off x="457200" y="1600200"/>
            <a:ext cx="4876800" cy="461665"/>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480"/>
              </a:spcBef>
              <a:spcAft>
                <a:spcPts val="0"/>
              </a:spcAft>
              <a:buClr>
                <a:schemeClr val="dk1"/>
              </a:buClr>
              <a:buSzPts val="2400"/>
              <a:buFont typeface="Calibri"/>
              <a:buNone/>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1" name="Google Shape;21;p15"/>
          <p:cNvSpPr txBox="1"/>
          <p:nvPr>
            <p:ph idx="12" type="sldNum"/>
          </p:nvPr>
        </p:nvSpPr>
        <p:spPr>
          <a:xfrm>
            <a:off x="76200" y="6356350"/>
            <a:ext cx="2133600" cy="365125"/>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76200" y="86380"/>
            <a:ext cx="8915400" cy="523220"/>
          </a:xfrm>
          <a:prstGeom prst="rect">
            <a:avLst/>
          </a:prstGeom>
          <a:noFill/>
          <a:ln>
            <a:noFill/>
          </a:ln>
        </p:spPr>
        <p:txBody>
          <a:bodyPr anchorCtr="0" anchor="t" bIns="45700" lIns="91425" spcFirstLastPara="1" rIns="91425" wrap="square" tIns="45700">
            <a:spAutoFit/>
          </a:bodyPr>
          <a:lstStyle>
            <a:lvl1pPr lvl="0" marR="0" rtl="0" algn="l">
              <a:lnSpc>
                <a:spcPct val="100000"/>
              </a:lnSpc>
              <a:spcBef>
                <a:spcPts val="0"/>
              </a:spcBef>
              <a:spcAft>
                <a:spcPts val="0"/>
              </a:spcAft>
              <a:buClr>
                <a:schemeClr val="dk1"/>
              </a:buClr>
              <a:buSzPts val="2800"/>
              <a:buFont typeface="Calibri"/>
              <a:buNone/>
              <a:defRPr b="1" i="0" sz="2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2"/>
          <p:cNvSpPr txBox="1"/>
          <p:nvPr>
            <p:ph idx="1" type="body"/>
          </p:nvPr>
        </p:nvSpPr>
        <p:spPr>
          <a:xfrm>
            <a:off x="457200" y="1600200"/>
            <a:ext cx="4876800" cy="461665"/>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48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2"/>
          <p:cNvSpPr txBox="1"/>
          <p:nvPr>
            <p:ph idx="12" type="sldNum"/>
          </p:nvPr>
        </p:nvSpPr>
        <p:spPr>
          <a:xfrm>
            <a:off x="76200" y="6356350"/>
            <a:ext cx="2133600" cy="365125"/>
          </a:xfrm>
          <a:prstGeom prst="rect">
            <a:avLst/>
          </a:prstGeom>
          <a:noFill/>
          <a:ln>
            <a:noFill/>
          </a:ln>
        </p:spPr>
        <p:txBody>
          <a:bodyPr anchorCtr="0" anchor="b"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595959"/>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1"/>
          <p:cNvSpPr/>
          <p:nvPr/>
        </p:nvSpPr>
        <p:spPr>
          <a:xfrm>
            <a:off x="152400" y="2895600"/>
            <a:ext cx="3352800" cy="2082800"/>
          </a:xfrm>
          <a:prstGeom prst="rect">
            <a:avLst/>
          </a:prstGeom>
          <a:noFill/>
          <a:ln>
            <a:noFill/>
          </a:ln>
        </p:spPr>
        <p:txBody>
          <a:bodyPr anchorCtr="0" anchor="t" bIns="25400" lIns="91425" spcFirstLastPara="1" rIns="91425" wrap="square" tIns="254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62626"/>
                </a:solidFill>
                <a:latin typeface="Calibri"/>
                <a:ea typeface="Calibri"/>
                <a:cs typeface="Calibri"/>
                <a:sym typeface="Calibri"/>
              </a:rPr>
              <a:t>Bethany Tran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1800"/>
              <a:buFont typeface="Arial"/>
              <a:buNone/>
            </a:pPr>
            <a:r>
              <a:rPr b="1" i="0" lang="en-US" sz="1800" u="none" cap="none" strike="noStrike">
                <a:solidFill>
                  <a:srgbClr val="262626"/>
                </a:solidFill>
                <a:latin typeface="Calibri"/>
                <a:ea typeface="Calibri"/>
                <a:cs typeface="Calibri"/>
                <a:sym typeface="Calibri"/>
              </a:rPr>
              <a:t>Computer Engineering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62626"/>
                </a:solidFill>
                <a:latin typeface="Calibri"/>
                <a:ea typeface="Calibri"/>
                <a:cs typeface="Calibri"/>
                <a:sym typeface="Calibri"/>
              </a:rPr>
              <a:t>Texas A&amp;M University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1800"/>
              <a:buFont typeface="Arial"/>
              <a:buNone/>
            </a:pPr>
            <a:r>
              <a:rPr b="1" lang="en-US" sz="1800">
                <a:solidFill>
                  <a:srgbClr val="262626"/>
                </a:solidFill>
                <a:latin typeface="Calibri"/>
                <a:ea typeface="Calibri"/>
                <a:cs typeface="Calibri"/>
                <a:sym typeface="Calibri"/>
              </a:rPr>
              <a:t>10</a:t>
            </a:r>
            <a:r>
              <a:rPr b="1" i="0" lang="en-US" sz="1800" u="none" cap="none" strike="noStrike">
                <a:solidFill>
                  <a:srgbClr val="262626"/>
                </a:solidFill>
                <a:latin typeface="Calibri"/>
                <a:ea typeface="Calibri"/>
                <a:cs typeface="Calibri"/>
                <a:sym typeface="Calibri"/>
              </a:rPr>
              <a:t>/2</a:t>
            </a:r>
            <a:r>
              <a:rPr b="1" lang="en-US" sz="1800">
                <a:solidFill>
                  <a:srgbClr val="262626"/>
                </a:solidFill>
                <a:latin typeface="Calibri"/>
                <a:ea typeface="Calibri"/>
                <a:cs typeface="Calibri"/>
                <a:sym typeface="Calibri"/>
              </a:rPr>
              <a:t>3</a:t>
            </a:r>
            <a:r>
              <a:rPr b="1" i="0" lang="en-US" sz="1800" u="none" cap="none" strike="noStrike">
                <a:solidFill>
                  <a:srgbClr val="262626"/>
                </a:solidFill>
                <a:latin typeface="Calibri"/>
                <a:ea typeface="Calibri"/>
                <a:cs typeface="Calibri"/>
                <a:sym typeface="Calibri"/>
              </a:rPr>
              <a:t>/24</a:t>
            </a:r>
            <a:endParaRPr b="1" i="0" sz="2400" u="none" cap="none" strike="noStrike">
              <a:solidFill>
                <a:srgbClr val="262626"/>
              </a:solidFill>
              <a:latin typeface="Calibri"/>
              <a:ea typeface="Calibri"/>
              <a:cs typeface="Calibri"/>
              <a:sym typeface="Calibri"/>
            </a:endParaRPr>
          </a:p>
        </p:txBody>
      </p:sp>
      <p:sp>
        <p:nvSpPr>
          <p:cNvPr id="28" name="Google Shape;28;p1"/>
          <p:cNvSpPr txBox="1"/>
          <p:nvPr/>
        </p:nvSpPr>
        <p:spPr>
          <a:xfrm>
            <a:off x="76200" y="76200"/>
            <a:ext cx="75024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latin typeface="Calibri"/>
                <a:ea typeface="Calibri"/>
                <a:cs typeface="Calibri"/>
                <a:sym typeface="Calibri"/>
              </a:rPr>
              <a:t>Academic Dishonesty By Artificial Intelligence</a:t>
            </a:r>
            <a:endParaRPr b="0" i="0" sz="1400" u="none" cap="none" strike="noStrike">
              <a:solidFill>
                <a:srgbClr val="000000"/>
              </a:solidFill>
              <a:latin typeface="Arial"/>
              <a:ea typeface="Arial"/>
              <a:cs typeface="Arial"/>
              <a:sym typeface="Arial"/>
            </a:endParaRPr>
          </a:p>
        </p:txBody>
      </p:sp>
      <p:pic>
        <p:nvPicPr>
          <p:cNvPr id="29" name="Google Shape;29;p1"/>
          <p:cNvPicPr preferRelativeResize="0"/>
          <p:nvPr/>
        </p:nvPicPr>
        <p:blipFill rotWithShape="1">
          <a:blip r:embed="rId3">
            <a:alphaModFix/>
          </a:blip>
          <a:srcRect b="0" l="0" r="0" t="0"/>
          <a:stretch/>
        </p:blipFill>
        <p:spPr>
          <a:xfrm>
            <a:off x="113550" y="6111099"/>
            <a:ext cx="824375" cy="674825"/>
          </a:xfrm>
          <a:prstGeom prst="rect">
            <a:avLst/>
          </a:prstGeom>
          <a:noFill/>
          <a:ln>
            <a:noFill/>
          </a:ln>
        </p:spPr>
      </p:pic>
      <p:pic>
        <p:nvPicPr>
          <p:cNvPr id="30" name="Google Shape;30;p1"/>
          <p:cNvPicPr preferRelativeResize="0"/>
          <p:nvPr/>
        </p:nvPicPr>
        <p:blipFill>
          <a:blip r:embed="rId4">
            <a:alphaModFix/>
          </a:blip>
          <a:stretch>
            <a:fillRect/>
          </a:stretch>
        </p:blipFill>
        <p:spPr>
          <a:xfrm>
            <a:off x="3657600" y="1429200"/>
            <a:ext cx="5334000" cy="3667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2"/>
          <p:cNvSpPr/>
          <p:nvPr/>
        </p:nvSpPr>
        <p:spPr>
          <a:xfrm>
            <a:off x="755723" y="1260396"/>
            <a:ext cx="1709700" cy="16875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7" name="Google Shape;37;p2"/>
          <p:cNvSpPr txBox="1"/>
          <p:nvPr>
            <p:ph idx="12" type="sldNum"/>
          </p:nvPr>
        </p:nvSpPr>
        <p:spPr>
          <a:xfrm>
            <a:off x="76200" y="6264275"/>
            <a:ext cx="2133600" cy="365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1" i="0" sz="14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SzPts val="1400"/>
              <a:buNone/>
            </a:pPr>
            <a:fld id="{00000000-1234-1234-1234-123412341234}" type="slidenum">
              <a:rPr b="1" i="0" lang="en-US" sz="1400" u="none" cap="none" strike="noStrike">
                <a:solidFill>
                  <a:srgbClr val="404040"/>
                </a:solidFill>
                <a:latin typeface="Calibri"/>
                <a:ea typeface="Calibri"/>
                <a:cs typeface="Calibri"/>
                <a:sym typeface="Calibri"/>
              </a:rPr>
              <a:t>‹#›</a:t>
            </a:fld>
            <a:endParaRPr b="1" i="0" sz="1400" u="none" cap="none" strike="noStrike">
              <a:solidFill>
                <a:srgbClr val="404040"/>
              </a:solidFill>
              <a:latin typeface="Calibri"/>
              <a:ea typeface="Calibri"/>
              <a:cs typeface="Calibri"/>
              <a:sym typeface="Calibri"/>
            </a:endParaRPr>
          </a:p>
        </p:txBody>
      </p:sp>
      <p:sp>
        <p:nvSpPr>
          <p:cNvPr id="38" name="Google Shape;38;p2"/>
          <p:cNvSpPr/>
          <p:nvPr/>
        </p:nvSpPr>
        <p:spPr>
          <a:xfrm>
            <a:off x="2687925" y="1754225"/>
            <a:ext cx="5538000" cy="789900"/>
          </a:xfrm>
          <a:prstGeom prst="rect">
            <a:avLst/>
          </a:prstGeom>
          <a:noFill/>
          <a:ln>
            <a:noFill/>
          </a:ln>
        </p:spPr>
        <p:txBody>
          <a:bodyPr anchorCtr="0" anchor="t" bIns="25400" lIns="63500" spcFirstLastPara="1" rIns="63500" wrap="square" tIns="254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262626"/>
                </a:solidFill>
                <a:latin typeface="Calibri"/>
                <a:ea typeface="Calibri"/>
                <a:cs typeface="Calibri"/>
                <a:sym typeface="Calibri"/>
              </a:rPr>
              <a:t>Increased surveillance of students</a:t>
            </a:r>
            <a:endParaRPr b="1" i="0" sz="2400" u="none" cap="none" strike="noStrike">
              <a:solidFill>
                <a:srgbClr val="262626"/>
              </a:solidFill>
              <a:latin typeface="Calibri"/>
              <a:ea typeface="Calibri"/>
              <a:cs typeface="Calibri"/>
              <a:sym typeface="Calibri"/>
            </a:endParaRPr>
          </a:p>
        </p:txBody>
      </p:sp>
      <p:sp>
        <p:nvSpPr>
          <p:cNvPr id="39" name="Google Shape;39;p2"/>
          <p:cNvSpPr/>
          <p:nvPr/>
        </p:nvSpPr>
        <p:spPr>
          <a:xfrm>
            <a:off x="3881825" y="3572650"/>
            <a:ext cx="4823400" cy="789900"/>
          </a:xfrm>
          <a:prstGeom prst="rect">
            <a:avLst/>
          </a:prstGeom>
          <a:noFill/>
          <a:ln>
            <a:noFill/>
          </a:ln>
        </p:spPr>
        <p:txBody>
          <a:bodyPr anchorCtr="0" anchor="t" bIns="25400" lIns="63500" spcFirstLastPara="1" rIns="63500" wrap="square" tIns="25400">
            <a:spAutoFit/>
          </a:bodyPr>
          <a:lstStyle/>
          <a:p>
            <a:pPr indent="0" lvl="0" marL="0" rtl="0" algn="l">
              <a:spcBef>
                <a:spcPts val="0"/>
              </a:spcBef>
              <a:spcAft>
                <a:spcPts val="0"/>
              </a:spcAft>
              <a:buClr>
                <a:schemeClr val="dk1"/>
              </a:buClr>
              <a:buSzPts val="1100"/>
              <a:buFont typeface="Arial"/>
              <a:buNone/>
            </a:pPr>
            <a:r>
              <a:rPr b="1" lang="en-US" sz="2400">
                <a:solidFill>
                  <a:srgbClr val="262626"/>
                </a:solidFill>
                <a:latin typeface="Calibri"/>
                <a:ea typeface="Calibri"/>
                <a:cs typeface="Calibri"/>
                <a:sym typeface="Calibri"/>
              </a:rPr>
              <a:t>Psychological methods</a:t>
            </a:r>
            <a:endParaRPr b="1" sz="2400">
              <a:solidFill>
                <a:srgbClr val="262626"/>
              </a:solidFill>
              <a:latin typeface="Calibri"/>
              <a:ea typeface="Calibri"/>
              <a:cs typeface="Calibri"/>
              <a:sym typeface="Calibri"/>
            </a:endParaRPr>
          </a:p>
        </p:txBody>
      </p:sp>
      <p:sp>
        <p:nvSpPr>
          <p:cNvPr id="40" name="Google Shape;40;p2"/>
          <p:cNvSpPr/>
          <p:nvPr/>
        </p:nvSpPr>
        <p:spPr>
          <a:xfrm>
            <a:off x="5105400" y="5398175"/>
            <a:ext cx="3711900" cy="789900"/>
          </a:xfrm>
          <a:prstGeom prst="rect">
            <a:avLst/>
          </a:prstGeom>
          <a:noFill/>
          <a:ln>
            <a:noFill/>
          </a:ln>
        </p:spPr>
        <p:txBody>
          <a:bodyPr anchorCtr="0" anchor="t" bIns="25400" lIns="63500" spcFirstLastPara="1" rIns="63500" wrap="square" tIns="254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262626"/>
                </a:solidFill>
                <a:latin typeface="Calibri"/>
                <a:ea typeface="Calibri"/>
                <a:cs typeface="Calibri"/>
                <a:sym typeface="Calibri"/>
              </a:rPr>
              <a:t>AI detection software</a:t>
            </a:r>
            <a:endParaRPr b="0" i="0" sz="1400" u="none" cap="none" strike="noStrike">
              <a:solidFill>
                <a:srgbClr val="000000"/>
              </a:solidFill>
              <a:latin typeface="Arial"/>
              <a:ea typeface="Arial"/>
              <a:cs typeface="Arial"/>
              <a:sym typeface="Arial"/>
            </a:endParaRPr>
          </a:p>
        </p:txBody>
      </p:sp>
      <p:sp>
        <p:nvSpPr>
          <p:cNvPr id="41" name="Google Shape;41;p2"/>
          <p:cNvSpPr txBox="1"/>
          <p:nvPr/>
        </p:nvSpPr>
        <p:spPr>
          <a:xfrm>
            <a:off x="76200" y="76200"/>
            <a:ext cx="9029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lang="en-US" sz="2800">
                <a:latin typeface="Calibri"/>
                <a:ea typeface="Calibri"/>
                <a:cs typeface="Calibri"/>
                <a:sym typeface="Calibri"/>
              </a:rPr>
              <a:t>Different solutions to preventing academic dishonesty by AI</a:t>
            </a:r>
            <a:endParaRPr b="0" i="0" sz="1400" u="none" cap="none" strike="noStrike">
              <a:solidFill>
                <a:srgbClr val="000000"/>
              </a:solidFill>
              <a:latin typeface="Arial"/>
              <a:ea typeface="Arial"/>
              <a:cs typeface="Arial"/>
              <a:sym typeface="Arial"/>
            </a:endParaRPr>
          </a:p>
        </p:txBody>
      </p:sp>
      <p:sp>
        <p:nvSpPr>
          <p:cNvPr id="42" name="Google Shape;42;p2"/>
          <p:cNvSpPr/>
          <p:nvPr/>
        </p:nvSpPr>
        <p:spPr>
          <a:xfrm>
            <a:off x="1974923" y="3012996"/>
            <a:ext cx="1709700" cy="16875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3" name="Google Shape;43;p2"/>
          <p:cNvSpPr/>
          <p:nvPr/>
        </p:nvSpPr>
        <p:spPr>
          <a:xfrm>
            <a:off x="3194123" y="4765596"/>
            <a:ext cx="1709700" cy="16875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44" name="Google Shape;44;p2"/>
          <p:cNvPicPr preferRelativeResize="0"/>
          <p:nvPr/>
        </p:nvPicPr>
        <p:blipFill>
          <a:blip r:embed="rId3">
            <a:alphaModFix/>
          </a:blip>
          <a:stretch>
            <a:fillRect/>
          </a:stretch>
        </p:blipFill>
        <p:spPr>
          <a:xfrm>
            <a:off x="775513" y="1266671"/>
            <a:ext cx="1670124" cy="1670124"/>
          </a:xfrm>
          <a:prstGeom prst="rect">
            <a:avLst/>
          </a:prstGeom>
          <a:noFill/>
          <a:ln>
            <a:noFill/>
          </a:ln>
        </p:spPr>
      </p:pic>
      <p:pic>
        <p:nvPicPr>
          <p:cNvPr id="45" name="Google Shape;45;p2"/>
          <p:cNvPicPr preferRelativeResize="0"/>
          <p:nvPr/>
        </p:nvPicPr>
        <p:blipFill>
          <a:blip r:embed="rId4">
            <a:alphaModFix/>
          </a:blip>
          <a:stretch>
            <a:fillRect/>
          </a:stretch>
        </p:blipFill>
        <p:spPr>
          <a:xfrm>
            <a:off x="2164699" y="3353621"/>
            <a:ext cx="1330150" cy="1075547"/>
          </a:xfrm>
          <a:prstGeom prst="rect">
            <a:avLst/>
          </a:prstGeom>
          <a:noFill/>
          <a:ln>
            <a:noFill/>
          </a:ln>
        </p:spPr>
      </p:pic>
      <p:pic>
        <p:nvPicPr>
          <p:cNvPr id="46" name="Google Shape;46;p2"/>
          <p:cNvPicPr preferRelativeResize="0"/>
          <p:nvPr/>
        </p:nvPicPr>
        <p:blipFill>
          <a:blip r:embed="rId5">
            <a:alphaModFix/>
          </a:blip>
          <a:stretch>
            <a:fillRect/>
          </a:stretch>
        </p:blipFill>
        <p:spPr>
          <a:xfrm>
            <a:off x="2863000" y="4765601"/>
            <a:ext cx="2242394" cy="18022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4"/>
          <p:cNvSpPr txBox="1"/>
          <p:nvPr>
            <p:ph idx="12" type="sldNum"/>
          </p:nvPr>
        </p:nvSpPr>
        <p:spPr>
          <a:xfrm>
            <a:off x="76200" y="6416675"/>
            <a:ext cx="2133600" cy="36512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1" i="0" sz="14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SzPts val="1400"/>
              <a:buNone/>
            </a:pPr>
            <a:fld id="{00000000-1234-1234-1234-123412341234}" type="slidenum">
              <a:rPr b="1" i="0" lang="en-US" sz="1400" u="none" cap="none" strike="noStrike">
                <a:solidFill>
                  <a:srgbClr val="404040"/>
                </a:solidFill>
                <a:latin typeface="Calibri"/>
                <a:ea typeface="Calibri"/>
                <a:cs typeface="Calibri"/>
                <a:sym typeface="Calibri"/>
              </a:rPr>
              <a:t>‹#›</a:t>
            </a:fld>
            <a:endParaRPr b="1" i="0" sz="1400" u="none" cap="none" strike="noStrike">
              <a:solidFill>
                <a:srgbClr val="404040"/>
              </a:solidFill>
              <a:latin typeface="Calibri"/>
              <a:ea typeface="Calibri"/>
              <a:cs typeface="Calibri"/>
              <a:sym typeface="Calibri"/>
            </a:endParaRPr>
          </a:p>
        </p:txBody>
      </p:sp>
      <p:sp>
        <p:nvSpPr>
          <p:cNvPr id="53" name="Google Shape;53;p4"/>
          <p:cNvSpPr txBox="1"/>
          <p:nvPr/>
        </p:nvSpPr>
        <p:spPr>
          <a:xfrm>
            <a:off x="288925" y="60325"/>
            <a:ext cx="18415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4"/>
          <p:cNvSpPr txBox="1"/>
          <p:nvPr/>
        </p:nvSpPr>
        <p:spPr>
          <a:xfrm>
            <a:off x="76200" y="76200"/>
            <a:ext cx="89979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lang="en-US" sz="2800">
                <a:latin typeface="Calibri"/>
                <a:ea typeface="Calibri"/>
                <a:cs typeface="Calibri"/>
                <a:sym typeface="Calibri"/>
              </a:rPr>
              <a:t>The first solution is increased surveillance of students when doing assignments</a:t>
            </a:r>
            <a:endParaRPr b="0" i="0" sz="1400" u="none" cap="none" strike="noStrike">
              <a:solidFill>
                <a:srgbClr val="000000"/>
              </a:solidFill>
              <a:latin typeface="Arial"/>
              <a:ea typeface="Arial"/>
              <a:cs typeface="Arial"/>
              <a:sym typeface="Arial"/>
            </a:endParaRPr>
          </a:p>
        </p:txBody>
      </p:sp>
      <p:sp>
        <p:nvSpPr>
          <p:cNvPr id="55" name="Google Shape;55;p4"/>
          <p:cNvSpPr txBox="1"/>
          <p:nvPr/>
        </p:nvSpPr>
        <p:spPr>
          <a:xfrm>
            <a:off x="6943500" y="6524850"/>
            <a:ext cx="2200500" cy="301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p:txBody>
      </p:sp>
      <p:pic>
        <p:nvPicPr>
          <p:cNvPr id="56" name="Google Shape;56;p4"/>
          <p:cNvPicPr preferRelativeResize="0"/>
          <p:nvPr/>
        </p:nvPicPr>
        <p:blipFill>
          <a:blip r:embed="rId3">
            <a:alphaModFix/>
          </a:blip>
          <a:stretch>
            <a:fillRect/>
          </a:stretch>
        </p:blipFill>
        <p:spPr>
          <a:xfrm>
            <a:off x="152400" y="1182900"/>
            <a:ext cx="8839200" cy="4938605"/>
          </a:xfrm>
          <a:prstGeom prst="rect">
            <a:avLst/>
          </a:prstGeom>
          <a:noFill/>
          <a:ln>
            <a:noFill/>
          </a:ln>
        </p:spPr>
      </p:pic>
      <p:sp>
        <p:nvSpPr>
          <p:cNvPr id="57" name="Google Shape;57;p4"/>
          <p:cNvSpPr/>
          <p:nvPr/>
        </p:nvSpPr>
        <p:spPr>
          <a:xfrm>
            <a:off x="213500" y="4858825"/>
            <a:ext cx="2736600" cy="472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58" name="Google Shape;58;p4"/>
          <p:cNvCxnSpPr/>
          <p:nvPr/>
        </p:nvCxnSpPr>
        <p:spPr>
          <a:xfrm flipH="1" rot="10800000">
            <a:off x="2943775" y="4114875"/>
            <a:ext cx="588900" cy="756900"/>
          </a:xfrm>
          <a:prstGeom prst="straightConnector1">
            <a:avLst/>
          </a:prstGeom>
          <a:noFill/>
          <a:ln cap="flat" cmpd="sng" w="28575">
            <a:solidFill>
              <a:srgbClr val="FF0000"/>
            </a:solidFill>
            <a:prstDash val="solid"/>
            <a:round/>
            <a:headEnd len="med" w="med" type="none"/>
            <a:tailEnd len="med" w="med" type="triangle"/>
          </a:ln>
        </p:spPr>
      </p:cxnSp>
      <p:pic>
        <p:nvPicPr>
          <p:cNvPr id="59" name="Google Shape;59;p4"/>
          <p:cNvPicPr preferRelativeResize="0"/>
          <p:nvPr/>
        </p:nvPicPr>
        <p:blipFill rotWithShape="1">
          <a:blip r:embed="rId3">
            <a:alphaModFix/>
          </a:blip>
          <a:srcRect b="15812" l="942" r="68461" t="74625"/>
          <a:stretch/>
        </p:blipFill>
        <p:spPr>
          <a:xfrm>
            <a:off x="3532675" y="3214549"/>
            <a:ext cx="5156276" cy="900326"/>
          </a:xfrm>
          <a:prstGeom prst="rect">
            <a:avLst/>
          </a:prstGeom>
          <a:noFill/>
          <a:ln cap="flat" cmpd="sng" w="76200">
            <a:solidFill>
              <a:srgbClr val="FF0000"/>
            </a:solidFill>
            <a:prstDash val="solid"/>
            <a:round/>
            <a:headEnd len="sm" w="sm" type="none"/>
            <a:tailEnd len="sm" w="sm" type="none"/>
          </a:ln>
        </p:spPr>
      </p:pic>
      <p:sp>
        <p:nvSpPr>
          <p:cNvPr id="60" name="Google Shape;60;p4"/>
          <p:cNvSpPr txBox="1"/>
          <p:nvPr/>
        </p:nvSpPr>
        <p:spPr>
          <a:xfrm>
            <a:off x="1539000" y="6628038"/>
            <a:ext cx="7605000" cy="3141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chemeClr val="dk1"/>
              </a:buClr>
              <a:buSzPts val="1100"/>
              <a:buFont typeface="Arial"/>
              <a:buNone/>
            </a:pPr>
            <a:r>
              <a:rPr lang="en-US" sz="700">
                <a:solidFill>
                  <a:schemeClr val="dk1"/>
                </a:solidFill>
              </a:rPr>
              <a:t>(Bertoni et al., 2021)</a:t>
            </a:r>
            <a:endParaRPr b="0" i="0" sz="7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2ff246f9696_0_17"/>
          <p:cNvSpPr txBox="1"/>
          <p:nvPr>
            <p:ph idx="12" type="sldNum"/>
          </p:nvPr>
        </p:nvSpPr>
        <p:spPr>
          <a:xfrm>
            <a:off x="76200" y="6416675"/>
            <a:ext cx="2133600" cy="365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1" i="0" sz="14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SzPts val="1400"/>
              <a:buNone/>
            </a:pPr>
            <a:fld id="{00000000-1234-1234-1234-123412341234}" type="slidenum">
              <a:rPr b="1" i="0" lang="en-US" sz="1400" u="none" cap="none" strike="noStrike">
                <a:solidFill>
                  <a:srgbClr val="404040"/>
                </a:solidFill>
                <a:latin typeface="Calibri"/>
                <a:ea typeface="Calibri"/>
                <a:cs typeface="Calibri"/>
                <a:sym typeface="Calibri"/>
              </a:rPr>
              <a:t>‹#›</a:t>
            </a:fld>
            <a:endParaRPr b="1" i="0" sz="1400" u="none" cap="none" strike="noStrike">
              <a:solidFill>
                <a:srgbClr val="404040"/>
              </a:solidFill>
              <a:latin typeface="Calibri"/>
              <a:ea typeface="Calibri"/>
              <a:cs typeface="Calibri"/>
              <a:sym typeface="Calibri"/>
            </a:endParaRPr>
          </a:p>
        </p:txBody>
      </p:sp>
      <p:sp>
        <p:nvSpPr>
          <p:cNvPr id="67" name="Google Shape;67;g2ff246f9696_0_17"/>
          <p:cNvSpPr txBox="1"/>
          <p:nvPr/>
        </p:nvSpPr>
        <p:spPr>
          <a:xfrm>
            <a:off x="76200" y="76200"/>
            <a:ext cx="8997900" cy="9543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The second solution is to discourage cheating using psychological methods.</a:t>
            </a:r>
            <a:endParaRPr b="1" sz="2800">
              <a:solidFill>
                <a:schemeClr val="dk1"/>
              </a:solidFill>
              <a:latin typeface="Calibri"/>
              <a:ea typeface="Calibri"/>
              <a:cs typeface="Calibri"/>
              <a:sym typeface="Calibri"/>
            </a:endParaRPr>
          </a:p>
        </p:txBody>
      </p:sp>
      <p:sp>
        <p:nvSpPr>
          <p:cNvPr id="68" name="Google Shape;68;g2ff246f9696_0_17"/>
          <p:cNvSpPr txBox="1"/>
          <p:nvPr/>
        </p:nvSpPr>
        <p:spPr>
          <a:xfrm>
            <a:off x="1539000" y="6628038"/>
            <a:ext cx="7605000" cy="3141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chemeClr val="dk1"/>
              </a:buClr>
              <a:buSzPts val="1100"/>
              <a:buFont typeface="Arial"/>
              <a:buNone/>
            </a:pPr>
            <a:r>
              <a:rPr lang="en-US" sz="700">
                <a:solidFill>
                  <a:schemeClr val="dk1"/>
                </a:solidFill>
              </a:rPr>
              <a:t>(Zhao et a, 2023)</a:t>
            </a:r>
            <a:endParaRPr b="0" i="0" sz="700" u="none" cap="none" strike="noStrike">
              <a:solidFill>
                <a:schemeClr val="dk1"/>
              </a:solidFill>
              <a:latin typeface="Calibri"/>
              <a:ea typeface="Calibri"/>
              <a:cs typeface="Calibri"/>
              <a:sym typeface="Calibri"/>
            </a:endParaRPr>
          </a:p>
        </p:txBody>
      </p:sp>
      <p:pic>
        <p:nvPicPr>
          <p:cNvPr id="69" name="Google Shape;69;g2ff246f9696_0_17"/>
          <p:cNvPicPr preferRelativeResize="0"/>
          <p:nvPr/>
        </p:nvPicPr>
        <p:blipFill>
          <a:blip r:embed="rId3">
            <a:alphaModFix/>
          </a:blip>
          <a:stretch>
            <a:fillRect/>
          </a:stretch>
        </p:blipFill>
        <p:spPr>
          <a:xfrm>
            <a:off x="1297575" y="1442138"/>
            <a:ext cx="6419850" cy="4219575"/>
          </a:xfrm>
          <a:prstGeom prst="rect">
            <a:avLst/>
          </a:prstGeom>
          <a:noFill/>
          <a:ln>
            <a:noFill/>
          </a:ln>
        </p:spPr>
      </p:pic>
      <p:sp>
        <p:nvSpPr>
          <p:cNvPr id="70" name="Google Shape;70;g2ff246f9696_0_17"/>
          <p:cNvSpPr/>
          <p:nvPr/>
        </p:nvSpPr>
        <p:spPr>
          <a:xfrm>
            <a:off x="1297575" y="2665550"/>
            <a:ext cx="2409600" cy="2309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6"/>
          <p:cNvSpPr txBox="1"/>
          <p:nvPr>
            <p:ph idx="12" type="sldNum"/>
          </p:nvPr>
        </p:nvSpPr>
        <p:spPr>
          <a:xfrm>
            <a:off x="76200" y="6416675"/>
            <a:ext cx="2133600" cy="365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1" i="0" sz="14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SzPts val="1400"/>
              <a:buNone/>
            </a:pPr>
            <a:fld id="{00000000-1234-1234-1234-123412341234}" type="slidenum">
              <a:rPr b="1" i="0" lang="en-US" sz="1400" u="none" cap="none" strike="noStrike">
                <a:solidFill>
                  <a:srgbClr val="404040"/>
                </a:solidFill>
                <a:latin typeface="Calibri"/>
                <a:ea typeface="Calibri"/>
                <a:cs typeface="Calibri"/>
                <a:sym typeface="Calibri"/>
              </a:rPr>
              <a:t>‹#›</a:t>
            </a:fld>
            <a:endParaRPr b="1" i="0" sz="1400" u="none" cap="none" strike="noStrike">
              <a:solidFill>
                <a:srgbClr val="404040"/>
              </a:solidFill>
              <a:latin typeface="Calibri"/>
              <a:ea typeface="Calibri"/>
              <a:cs typeface="Calibri"/>
              <a:sym typeface="Calibri"/>
            </a:endParaRPr>
          </a:p>
        </p:txBody>
      </p:sp>
      <p:sp>
        <p:nvSpPr>
          <p:cNvPr id="77" name="Google Shape;77;p6"/>
          <p:cNvSpPr txBox="1"/>
          <p:nvPr/>
        </p:nvSpPr>
        <p:spPr>
          <a:xfrm>
            <a:off x="76200" y="45491"/>
            <a:ext cx="89154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lang="en-US" sz="2800">
                <a:latin typeface="Calibri"/>
                <a:ea typeface="Calibri"/>
                <a:cs typeface="Calibri"/>
                <a:sym typeface="Calibri"/>
              </a:rPr>
              <a:t>The third and best solution is to fight AI with AI using detection software</a:t>
            </a:r>
            <a:endParaRPr i="0" sz="2800" u="none" cap="none" strike="noStrike">
              <a:solidFill>
                <a:srgbClr val="000000"/>
              </a:solidFill>
              <a:latin typeface="Calibri"/>
              <a:ea typeface="Calibri"/>
              <a:cs typeface="Calibri"/>
              <a:sym typeface="Calibri"/>
            </a:endParaRPr>
          </a:p>
        </p:txBody>
      </p:sp>
      <p:sp>
        <p:nvSpPr>
          <p:cNvPr id="78" name="Google Shape;78;p6"/>
          <p:cNvSpPr txBox="1"/>
          <p:nvPr/>
        </p:nvSpPr>
        <p:spPr>
          <a:xfrm>
            <a:off x="1539000" y="6628038"/>
            <a:ext cx="7605000" cy="3141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chemeClr val="dk1"/>
              </a:buClr>
              <a:buSzPts val="1100"/>
              <a:buFont typeface="Arial"/>
              <a:buNone/>
            </a:pPr>
            <a:r>
              <a:rPr lang="en-US" sz="700">
                <a:solidFill>
                  <a:schemeClr val="dk1"/>
                </a:solidFill>
              </a:rPr>
              <a:t>(Weber-Wulff et al., 2023)</a:t>
            </a:r>
            <a:endParaRPr b="0" i="0" sz="700" u="none" cap="none" strike="noStrike">
              <a:solidFill>
                <a:schemeClr val="dk1"/>
              </a:solidFill>
              <a:latin typeface="Calibri"/>
              <a:ea typeface="Calibri"/>
              <a:cs typeface="Calibri"/>
              <a:sym typeface="Calibri"/>
            </a:endParaRPr>
          </a:p>
        </p:txBody>
      </p:sp>
      <p:pic>
        <p:nvPicPr>
          <p:cNvPr id="79" name="Google Shape;79;p6"/>
          <p:cNvPicPr preferRelativeResize="0"/>
          <p:nvPr/>
        </p:nvPicPr>
        <p:blipFill>
          <a:blip r:embed="rId3">
            <a:alphaModFix/>
          </a:blip>
          <a:stretch>
            <a:fillRect/>
          </a:stretch>
        </p:blipFill>
        <p:spPr>
          <a:xfrm>
            <a:off x="1331150" y="1535346"/>
            <a:ext cx="6481688" cy="416940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2ff246f9696_0_57"/>
          <p:cNvSpPr txBox="1"/>
          <p:nvPr>
            <p:ph idx="12" type="sldNum"/>
          </p:nvPr>
        </p:nvSpPr>
        <p:spPr>
          <a:xfrm>
            <a:off x="76200" y="6416675"/>
            <a:ext cx="2133600" cy="365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1" i="0" sz="14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SzPts val="1400"/>
              <a:buNone/>
            </a:pPr>
            <a:fld id="{00000000-1234-1234-1234-123412341234}" type="slidenum">
              <a:rPr b="1" i="0" lang="en-US" sz="1400" u="none" cap="none" strike="noStrike">
                <a:solidFill>
                  <a:srgbClr val="404040"/>
                </a:solidFill>
                <a:latin typeface="Calibri"/>
                <a:ea typeface="Calibri"/>
                <a:cs typeface="Calibri"/>
                <a:sym typeface="Calibri"/>
              </a:rPr>
              <a:t>‹#›</a:t>
            </a:fld>
            <a:endParaRPr b="1" i="0" sz="1400" u="none" cap="none" strike="noStrike">
              <a:solidFill>
                <a:srgbClr val="404040"/>
              </a:solidFill>
              <a:latin typeface="Calibri"/>
              <a:ea typeface="Calibri"/>
              <a:cs typeface="Calibri"/>
              <a:sym typeface="Calibri"/>
            </a:endParaRPr>
          </a:p>
        </p:txBody>
      </p:sp>
      <p:sp>
        <p:nvSpPr>
          <p:cNvPr id="86" name="Google Shape;86;g2ff246f9696_0_57"/>
          <p:cNvSpPr txBox="1"/>
          <p:nvPr/>
        </p:nvSpPr>
        <p:spPr>
          <a:xfrm>
            <a:off x="76200" y="45491"/>
            <a:ext cx="8915400" cy="9543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2800"/>
              <a:buFont typeface="Arial"/>
              <a:buNone/>
            </a:pPr>
            <a:r>
              <a:rPr b="1" lang="en-US" sz="2800">
                <a:solidFill>
                  <a:schemeClr val="dk1"/>
                </a:solidFill>
                <a:latin typeface="Calibri"/>
                <a:ea typeface="Calibri"/>
                <a:cs typeface="Calibri"/>
                <a:sym typeface="Calibri"/>
              </a:rPr>
              <a:t>The third and best solution is to fight AI with AI using detection software</a:t>
            </a:r>
            <a:endParaRPr b="1" sz="2800">
              <a:latin typeface="Calibri"/>
              <a:ea typeface="Calibri"/>
              <a:cs typeface="Calibri"/>
              <a:sym typeface="Calibri"/>
            </a:endParaRPr>
          </a:p>
        </p:txBody>
      </p:sp>
      <p:pic>
        <p:nvPicPr>
          <p:cNvPr id="87" name="Google Shape;87;g2ff246f9696_0_57"/>
          <p:cNvPicPr preferRelativeResize="0"/>
          <p:nvPr/>
        </p:nvPicPr>
        <p:blipFill>
          <a:blip r:embed="rId3">
            <a:alphaModFix/>
          </a:blip>
          <a:stretch>
            <a:fillRect/>
          </a:stretch>
        </p:blipFill>
        <p:spPr>
          <a:xfrm>
            <a:off x="1707400" y="1144291"/>
            <a:ext cx="5652997" cy="5553410"/>
          </a:xfrm>
          <a:prstGeom prst="rect">
            <a:avLst/>
          </a:prstGeom>
          <a:noFill/>
          <a:ln>
            <a:noFill/>
          </a:ln>
        </p:spPr>
      </p:pic>
      <p:sp>
        <p:nvSpPr>
          <p:cNvPr id="88" name="Google Shape;88;g2ff246f9696_0_57"/>
          <p:cNvSpPr txBox="1"/>
          <p:nvPr/>
        </p:nvSpPr>
        <p:spPr>
          <a:xfrm>
            <a:off x="1539000" y="6628038"/>
            <a:ext cx="7605000" cy="3141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chemeClr val="dk1"/>
              </a:buClr>
              <a:buSzPts val="1100"/>
              <a:buFont typeface="Arial"/>
              <a:buNone/>
            </a:pPr>
            <a:r>
              <a:rPr lang="en-US" sz="700">
                <a:solidFill>
                  <a:schemeClr val="dk1"/>
                </a:solidFill>
              </a:rPr>
              <a:t>(Walters, 2023)</a:t>
            </a:r>
            <a:endParaRPr b="0" i="0" sz="700" u="none" cap="none" strike="noStrike">
              <a:solidFill>
                <a:schemeClr val="dk1"/>
              </a:solidFill>
              <a:latin typeface="Calibri"/>
              <a:ea typeface="Calibri"/>
              <a:cs typeface="Calibri"/>
              <a:sym typeface="Calibri"/>
            </a:endParaRPr>
          </a:p>
        </p:txBody>
      </p:sp>
      <p:sp>
        <p:nvSpPr>
          <p:cNvPr id="89" name="Google Shape;89;g2ff246f9696_0_57"/>
          <p:cNvSpPr/>
          <p:nvPr/>
        </p:nvSpPr>
        <p:spPr>
          <a:xfrm>
            <a:off x="2102700" y="1352950"/>
            <a:ext cx="5085300" cy="365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ff246f9696_0_72"/>
          <p:cNvSpPr txBox="1"/>
          <p:nvPr>
            <p:ph idx="12" type="sldNum"/>
          </p:nvPr>
        </p:nvSpPr>
        <p:spPr>
          <a:xfrm>
            <a:off x="76200" y="6416675"/>
            <a:ext cx="2133600" cy="365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1" i="0" sz="14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SzPts val="1400"/>
              <a:buNone/>
            </a:pPr>
            <a:fld id="{00000000-1234-1234-1234-123412341234}" type="slidenum">
              <a:rPr b="1" i="0" lang="en-US" sz="1400" u="none" cap="none" strike="noStrike">
                <a:solidFill>
                  <a:srgbClr val="404040"/>
                </a:solidFill>
                <a:latin typeface="Calibri"/>
                <a:ea typeface="Calibri"/>
                <a:cs typeface="Calibri"/>
                <a:sym typeface="Calibri"/>
              </a:rPr>
              <a:t>‹#›</a:t>
            </a:fld>
            <a:endParaRPr b="1" i="0" sz="1400" u="none" cap="none" strike="noStrike">
              <a:solidFill>
                <a:srgbClr val="404040"/>
              </a:solidFill>
              <a:latin typeface="Calibri"/>
              <a:ea typeface="Calibri"/>
              <a:cs typeface="Calibri"/>
              <a:sym typeface="Calibri"/>
            </a:endParaRPr>
          </a:p>
        </p:txBody>
      </p:sp>
      <p:sp>
        <p:nvSpPr>
          <p:cNvPr id="96" name="Google Shape;96;g2ff246f9696_0_72"/>
          <p:cNvSpPr txBox="1"/>
          <p:nvPr/>
        </p:nvSpPr>
        <p:spPr>
          <a:xfrm>
            <a:off x="76200" y="45491"/>
            <a:ext cx="8915400" cy="9543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2800"/>
              <a:buFont typeface="Arial"/>
              <a:buNone/>
            </a:pPr>
            <a:r>
              <a:rPr b="1" lang="en-US" sz="2800">
                <a:solidFill>
                  <a:schemeClr val="dk1"/>
                </a:solidFill>
                <a:latin typeface="Calibri"/>
                <a:ea typeface="Calibri"/>
                <a:cs typeface="Calibri"/>
                <a:sym typeface="Calibri"/>
              </a:rPr>
              <a:t>The third and best solution is to fight AI with AI using detection software</a:t>
            </a:r>
            <a:endParaRPr b="1" sz="2800">
              <a:latin typeface="Calibri"/>
              <a:ea typeface="Calibri"/>
              <a:cs typeface="Calibri"/>
              <a:sym typeface="Calibri"/>
            </a:endParaRPr>
          </a:p>
        </p:txBody>
      </p:sp>
      <p:pic>
        <p:nvPicPr>
          <p:cNvPr id="97" name="Google Shape;97;g2ff246f9696_0_72"/>
          <p:cNvPicPr preferRelativeResize="0"/>
          <p:nvPr/>
        </p:nvPicPr>
        <p:blipFill>
          <a:blip r:embed="rId3">
            <a:alphaModFix/>
          </a:blip>
          <a:stretch>
            <a:fillRect/>
          </a:stretch>
        </p:blipFill>
        <p:spPr>
          <a:xfrm>
            <a:off x="1001275" y="1155963"/>
            <a:ext cx="7141452" cy="5315924"/>
          </a:xfrm>
          <a:prstGeom prst="rect">
            <a:avLst/>
          </a:prstGeom>
          <a:noFill/>
          <a:ln>
            <a:noFill/>
          </a:ln>
        </p:spPr>
      </p:pic>
      <p:sp>
        <p:nvSpPr>
          <p:cNvPr id="98" name="Google Shape;98;g2ff246f9696_0_72"/>
          <p:cNvSpPr txBox="1"/>
          <p:nvPr/>
        </p:nvSpPr>
        <p:spPr>
          <a:xfrm>
            <a:off x="1539000" y="6628038"/>
            <a:ext cx="7605000" cy="3141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chemeClr val="dk1"/>
              </a:buClr>
              <a:buSzPts val="1100"/>
              <a:buFont typeface="Arial"/>
              <a:buNone/>
            </a:pPr>
            <a:r>
              <a:rPr lang="en-US" sz="700">
                <a:solidFill>
                  <a:schemeClr val="dk1"/>
                </a:solidFill>
              </a:rPr>
              <a:t>Turnitin</a:t>
            </a:r>
            <a:endParaRPr b="0" i="0" sz="7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0"/>
          <p:cNvSpPr txBox="1"/>
          <p:nvPr>
            <p:ph idx="12" type="sldNum"/>
          </p:nvPr>
        </p:nvSpPr>
        <p:spPr>
          <a:xfrm>
            <a:off x="76200" y="6356350"/>
            <a:ext cx="2133600" cy="36512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1" i="0" sz="14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SzPts val="1400"/>
              <a:buNone/>
            </a:pPr>
            <a:fld id="{00000000-1234-1234-1234-123412341234}" type="slidenum">
              <a:rPr b="1" i="0" lang="en-US" sz="1400" u="none" cap="none" strike="noStrike">
                <a:solidFill>
                  <a:srgbClr val="404040"/>
                </a:solidFill>
                <a:latin typeface="Calibri"/>
                <a:ea typeface="Calibri"/>
                <a:cs typeface="Calibri"/>
                <a:sym typeface="Calibri"/>
              </a:rPr>
              <a:t>‹#›</a:t>
            </a:fld>
            <a:endParaRPr b="1" i="0" sz="1400" u="none" cap="none" strike="noStrike">
              <a:solidFill>
                <a:srgbClr val="404040"/>
              </a:solidFill>
              <a:latin typeface="Calibri"/>
              <a:ea typeface="Calibri"/>
              <a:cs typeface="Calibri"/>
              <a:sym typeface="Calibri"/>
            </a:endParaRPr>
          </a:p>
        </p:txBody>
      </p:sp>
      <p:sp>
        <p:nvSpPr>
          <p:cNvPr id="105" name="Google Shape;105;p10"/>
          <p:cNvSpPr txBox="1"/>
          <p:nvPr/>
        </p:nvSpPr>
        <p:spPr>
          <a:xfrm>
            <a:off x="76200" y="76200"/>
            <a:ext cx="89979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2800">
                <a:latin typeface="Calibri"/>
                <a:ea typeface="Calibri"/>
                <a:cs typeface="Calibri"/>
                <a:sym typeface="Calibri"/>
              </a:rPr>
              <a:t>AI detection software is the best solution to prevent AI cheating</a:t>
            </a:r>
            <a:endParaRPr b="1" i="0" sz="2800" u="none" cap="none" strike="noStrike">
              <a:solidFill>
                <a:srgbClr val="000000"/>
              </a:solidFill>
              <a:latin typeface="Calibri"/>
              <a:ea typeface="Calibri"/>
              <a:cs typeface="Calibri"/>
              <a:sym typeface="Calibri"/>
            </a:endParaRPr>
          </a:p>
        </p:txBody>
      </p:sp>
      <p:sp>
        <p:nvSpPr>
          <p:cNvPr id="106" name="Google Shape;106;p10"/>
          <p:cNvSpPr/>
          <p:nvPr/>
        </p:nvSpPr>
        <p:spPr>
          <a:xfrm>
            <a:off x="381000" y="2286000"/>
            <a:ext cx="3810000" cy="2785500"/>
          </a:xfrm>
          <a:prstGeom prst="rect">
            <a:avLst/>
          </a:prstGeom>
          <a:noFill/>
          <a:ln>
            <a:noFill/>
          </a:ln>
        </p:spPr>
        <p:txBody>
          <a:bodyPr anchorCtr="0" anchor="t" bIns="25400" lIns="63500" spcFirstLastPara="1" rIns="63500" wrap="square" tIns="25400">
            <a:no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262626"/>
                </a:solidFill>
                <a:latin typeface="Calibri"/>
                <a:ea typeface="Calibri"/>
                <a:cs typeface="Calibri"/>
                <a:sym typeface="Calibri"/>
              </a:rPr>
              <a:t>The most efficient and automated solution</a:t>
            </a:r>
            <a:endParaRPr b="1" sz="2400">
              <a:solidFill>
                <a:srgbClr val="26262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sz="2400">
              <a:solidFill>
                <a:srgbClr val="26262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lang="en-US" sz="2400">
                <a:solidFill>
                  <a:srgbClr val="262626"/>
                </a:solidFill>
                <a:latin typeface="Calibri"/>
                <a:ea typeface="Calibri"/>
                <a:cs typeface="Calibri"/>
                <a:sym typeface="Calibri"/>
              </a:rPr>
              <a:t>Ways to avoid false </a:t>
            </a:r>
            <a:r>
              <a:rPr b="1" lang="en-US" sz="2400">
                <a:solidFill>
                  <a:srgbClr val="262626"/>
                </a:solidFill>
                <a:latin typeface="Calibri"/>
                <a:ea typeface="Calibri"/>
                <a:cs typeface="Calibri"/>
                <a:sym typeface="Calibri"/>
              </a:rPr>
              <a:t>positives</a:t>
            </a:r>
            <a:endParaRPr b="1" sz="2400">
              <a:solidFill>
                <a:srgbClr val="26262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sz="2400">
              <a:solidFill>
                <a:srgbClr val="26262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sz="2400">
              <a:solidFill>
                <a:srgbClr val="262626"/>
              </a:solidFill>
              <a:latin typeface="Calibri"/>
              <a:ea typeface="Calibri"/>
              <a:cs typeface="Calibri"/>
              <a:sym typeface="Calibri"/>
            </a:endParaRPr>
          </a:p>
        </p:txBody>
      </p:sp>
      <p:sp>
        <p:nvSpPr>
          <p:cNvPr id="107" name="Google Shape;107;p10"/>
          <p:cNvSpPr/>
          <p:nvPr/>
        </p:nvSpPr>
        <p:spPr>
          <a:xfrm>
            <a:off x="4039450" y="6007775"/>
            <a:ext cx="4823400" cy="789900"/>
          </a:xfrm>
          <a:prstGeom prst="rect">
            <a:avLst/>
          </a:prstGeom>
          <a:noFill/>
          <a:ln>
            <a:noFill/>
          </a:ln>
        </p:spPr>
        <p:txBody>
          <a:bodyPr anchorCtr="0" anchor="t" bIns="25400" lIns="63500" spcFirstLastPara="1" rIns="63500" wrap="square" tIns="25400">
            <a:noAutofit/>
          </a:bodyPr>
          <a:lstStyle/>
          <a:p>
            <a:pPr indent="0" lvl="0" marL="0" rtl="0" algn="l">
              <a:spcBef>
                <a:spcPts val="0"/>
              </a:spcBef>
              <a:spcAft>
                <a:spcPts val="0"/>
              </a:spcAft>
              <a:buClr>
                <a:schemeClr val="dk1"/>
              </a:buClr>
              <a:buSzPts val="1100"/>
              <a:buFont typeface="Arial"/>
              <a:buNone/>
            </a:pPr>
            <a:r>
              <a:rPr b="1" lang="en-US" sz="2400">
                <a:solidFill>
                  <a:srgbClr val="262626"/>
                </a:solidFill>
                <a:latin typeface="Calibri"/>
                <a:ea typeface="Calibri"/>
                <a:cs typeface="Calibri"/>
                <a:sym typeface="Calibri"/>
              </a:rPr>
              <a:t>Questions?</a:t>
            </a:r>
            <a:endParaRPr b="1" sz="2400">
              <a:solidFill>
                <a:srgbClr val="262626"/>
              </a:solidFill>
              <a:latin typeface="Calibri"/>
              <a:ea typeface="Calibri"/>
              <a:cs typeface="Calibri"/>
              <a:sym typeface="Calibri"/>
            </a:endParaRPr>
          </a:p>
        </p:txBody>
      </p:sp>
      <p:pic>
        <p:nvPicPr>
          <p:cNvPr id="108" name="Google Shape;108;p10"/>
          <p:cNvPicPr preferRelativeResize="0"/>
          <p:nvPr/>
        </p:nvPicPr>
        <p:blipFill rotWithShape="1">
          <a:blip r:embed="rId3">
            <a:alphaModFix/>
          </a:blip>
          <a:srcRect b="0" l="17143" r="0" t="0"/>
          <a:stretch/>
        </p:blipFill>
        <p:spPr>
          <a:xfrm>
            <a:off x="4572000" y="1429200"/>
            <a:ext cx="4419600" cy="3667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2014-02-19T23:34:34Z</dcterms:created>
  <dc:creator>borchern</dc:creator>
</cp:coreProperties>
</file>