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16" roundtripDataSignature="AMtx7mg4xm9IXw4YrMdwhyxl0LrBV5X6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60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4" name="Google Shape;24;p1: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 name="Google Shape;25;p1:notes"/>
          <p:cNvSpPr txBox="1"/>
          <p:nvPr>
            <p:ph idx="1" type="body"/>
          </p:nvPr>
        </p:nvSpPr>
        <p:spPr>
          <a:xfrm>
            <a:off x="912813" y="4343400"/>
            <a:ext cx="5032375" cy="4113213"/>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rPr lang="en-US"/>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i="1" lang="en-US"/>
              <a:t>The Craft of Scientific Presentations, </a:t>
            </a:r>
            <a:r>
              <a:rPr lang="en-US"/>
              <a:t>2</a:t>
            </a:r>
            <a:r>
              <a:rPr baseline="30000" lang="en-US"/>
              <a:t>nd</a:t>
            </a:r>
            <a:r>
              <a:rPr lang="en-US"/>
              <a:t> edition</a:t>
            </a:r>
            <a:r>
              <a:rPr i="1" lang="en-US"/>
              <a:t> </a:t>
            </a:r>
            <a:r>
              <a:rPr lang="en-US"/>
              <a:t>(Springer, 2013). The homepage for this template exists at the following website:</a:t>
            </a:r>
            <a:endParaRPr/>
          </a:p>
          <a:p>
            <a:pPr indent="0" lvl="0" marL="0" rtl="0" algn="l">
              <a:spcBef>
                <a:spcPts val="600"/>
              </a:spcBef>
              <a:spcAft>
                <a:spcPts val="0"/>
              </a:spcAft>
              <a:buNone/>
            </a:pPr>
            <a:r>
              <a:rPr lang="en-US"/>
              <a:t>		http://www.assertion-evidence.com</a:t>
            </a:r>
            <a:endParaRPr/>
          </a:p>
          <a:p>
            <a:pPr indent="0" lvl="0" marL="0" rtl="0" algn="l">
              <a:spcBef>
                <a:spcPts val="600"/>
              </a:spcBef>
              <a:spcAft>
                <a:spcPts val="0"/>
              </a:spcAft>
              <a:buNone/>
            </a:pPr>
            <a:r>
              <a:rPr lang="en-US"/>
              <a:t> 	Right now you are viewing the notes pages. To work on the slides, click on “Slide” under “View.”  Tip: When creating a new presentation, </a:t>
            </a:r>
            <a:r>
              <a:rPr b="1" lang="en-US"/>
              <a:t>save</a:t>
            </a:r>
            <a:r>
              <a:rPr lang="en-US"/>
              <a:t> this file </a:t>
            </a:r>
            <a:r>
              <a:rPr b="1" lang="en-US"/>
              <a:t>as</a:t>
            </a:r>
            <a:r>
              <a:rPr lang="en-US"/>
              <a:t> the name of your presentation.  Warning: </a:t>
            </a:r>
            <a:r>
              <a:rPr i="1" lang="en-US" sz="1200"/>
              <a:t>You are more than welcome to use this template for your presentation slides. You may not, though, distribute this template for profit or distribute this template without giving credit to the source: http://www.assertion-evidence.com/</a:t>
            </a:r>
            <a:endParaRPr/>
          </a:p>
          <a:p>
            <a:pPr indent="0" lvl="0" marL="0" rtl="0" algn="l">
              <a:spcBef>
                <a:spcPts val="600"/>
              </a:spcBef>
              <a:spcAft>
                <a:spcPts val="0"/>
              </a:spcAft>
              <a:buNone/>
            </a:pPr>
            <a:r>
              <a:rPr lang="en-US"/>
              <a:t>	This slide is for the title slide of a presentation. Consider inserting an image that helps orient the audience to the title. You should not leave this slide until the audience feel comfortable with the title. Spending more time with this slide is good because a common mistake in presentations is to leave the title slide too soon. Because of this mistake, many in the audience do not have the chance to comprehend the key details of the title. See pages 172-184 in </a:t>
            </a:r>
            <a:r>
              <a:rPr i="1" lang="en-US"/>
              <a:t>The Craft of Scientific Presentations, </a:t>
            </a:r>
            <a:r>
              <a:rPr lang="en-US"/>
              <a:t>2</a:t>
            </a:r>
            <a:r>
              <a:rPr baseline="30000" lang="en-US"/>
              <a:t>nd</a:t>
            </a:r>
            <a:r>
              <a:rPr lang="en-US"/>
              <a:t> ed. (CSP).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3" name="Google Shape;33;p2: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 name="Google Shape;34;p2: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endParaRPr/>
          </a:p>
          <a:p>
            <a:pPr indent="0" lvl="0" marL="0" rtl="0" algn="l">
              <a:spcBef>
                <a:spcPts val="600"/>
              </a:spcBef>
              <a:spcAft>
                <a:spcPts val="0"/>
              </a:spcAft>
              <a:buNone/>
            </a:pPr>
            <a:r>
              <a:rPr lang="en-US"/>
              <a:t>	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endParaRPr/>
          </a:p>
          <a:p>
            <a:pPr indent="0" lvl="0" marL="0" rtl="0" algn="l">
              <a:spcBef>
                <a:spcPts val="600"/>
              </a:spcBef>
              <a:spcAft>
                <a:spcPts val="0"/>
              </a:spcAft>
              <a:buNone/>
            </a:pPr>
            <a:r>
              <a:rPr lang="en-US"/>
              <a:t>	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i="1" lang="en-US"/>
              <a:t>The Craft of Scientific Presentations, 2</a:t>
            </a:r>
            <a:r>
              <a:rPr baseline="30000" i="1" lang="en-US"/>
              <a:t>nd</a:t>
            </a:r>
            <a:r>
              <a:rPr i="1" lang="en-US"/>
              <a:t> ed. (pages 177-181).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7" name="Google Shape;47;p4: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 name="Google Shape;48;p4: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i="1" lang="en-US"/>
              <a:t>The Craft of Scientific Presentations, 2</a:t>
            </a:r>
            <a:r>
              <a:rPr baseline="30000" i="1" lang="en-US"/>
              <a:t>nd</a:t>
            </a:r>
            <a:r>
              <a:rPr i="1" lang="en-US"/>
              <a:t> ed</a:t>
            </a:r>
            <a:r>
              <a:rPr lang="en-US"/>
              <a:t>.</a:t>
            </a:r>
            <a:endParaRPr/>
          </a:p>
          <a:p>
            <a:pPr indent="0" lvl="0" marL="0" rtl="0" algn="l">
              <a:spcBef>
                <a:spcPts val="600"/>
              </a:spcBef>
              <a:spcAft>
                <a:spcPts val="0"/>
              </a:spcAft>
              <a:buNone/>
            </a:pPr>
            <a:r>
              <a:rPr lang="en-US"/>
              <a:t>	This slide shows one orientation for the image and text in the body of the slide. Other orientations appear in this template. Choose the one that best supports your headline assertion.</a:t>
            </a:r>
            <a:endParaRPr/>
          </a:p>
          <a:p>
            <a:pPr indent="0" lvl="0" marL="0" rtl="0" algn="l">
              <a:spcBef>
                <a:spcPts val="600"/>
              </a:spcBef>
              <a:spcAft>
                <a:spcPts val="0"/>
              </a:spcAft>
              <a:buNone/>
            </a:pPr>
            <a:r>
              <a:rPr lang="en-US"/>
              <a:t>	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Clr>
                <a:schemeClr val="dk1"/>
              </a:buClr>
              <a:buSzPts val="1100"/>
              <a:buFont typeface="Arial"/>
              <a:buNone/>
            </a:pPr>
            <a:r>
              <a:rPr lang="en-US"/>
              <a:t>Machine learning works by taking in a bunch of data and putting it through an algorithm (which interprets data) to create an output</a:t>
            </a:r>
            <a:endParaRPr/>
          </a:p>
          <a:p>
            <a:pPr indent="0" lvl="0" marL="0" rtl="0" algn="l">
              <a:spcBef>
                <a:spcPts val="600"/>
              </a:spcBef>
              <a:spcAft>
                <a:spcPts val="0"/>
              </a:spcAft>
              <a:buClr>
                <a:schemeClr val="dk1"/>
              </a:buClr>
              <a:buSzPts val="1100"/>
              <a:buFont typeface="Arial"/>
              <a:buNone/>
            </a:pPr>
            <a:r>
              <a:rPr lang="en-US"/>
              <a:t>more data = more accuracy</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rPr lang="en-US"/>
              <a:t>In investing, the key is to recognize patterns from history to make </a:t>
            </a:r>
            <a:r>
              <a:rPr lang="en-US"/>
              <a:t>predictions</a:t>
            </a:r>
            <a:r>
              <a:rPr lang="en-US"/>
              <a:t> about the future in which artificial intelligence can help do that</a:t>
            </a:r>
            <a:endParaRPr/>
          </a:p>
          <a:p>
            <a:pPr indent="0" lvl="0" marL="0" rtl="0" algn="l">
              <a:spcBef>
                <a:spcPts val="600"/>
              </a:spcBef>
              <a:spcAft>
                <a:spcPts val="0"/>
              </a:spcAft>
              <a:buNone/>
            </a:pPr>
            <a:r>
              <a:rPr lang="en-US" sz="2400"/>
              <a:t>linear regression</a:t>
            </a:r>
            <a:endParaRPr sz="2400"/>
          </a:p>
          <a:p>
            <a:pPr indent="0" lvl="0" marL="0" rtl="0" algn="l">
              <a:spcBef>
                <a:spcPts val="600"/>
              </a:spcBef>
              <a:spcAft>
                <a:spcPts val="0"/>
              </a:spcAft>
              <a:buNone/>
            </a:pPr>
            <a:r>
              <a:rPr lang="en-US" sz="1500">
                <a:solidFill>
                  <a:srgbClr val="040C28"/>
                </a:solidFill>
                <a:highlight>
                  <a:srgbClr val="D3E3FD"/>
                </a:highlight>
                <a:latin typeface="Roboto"/>
                <a:ea typeface="Roboto"/>
                <a:cs typeface="Roboto"/>
                <a:sym typeface="Roboto"/>
              </a:rPr>
              <a:t>used to predict the value of a variable based on the value of another variable</a:t>
            </a:r>
            <a:r>
              <a:rPr lang="en-US" sz="1500">
                <a:solidFill>
                  <a:srgbClr val="1F1F1F"/>
                </a:solidFill>
                <a:highlight>
                  <a:srgbClr val="FFFFFF"/>
                </a:highlight>
                <a:latin typeface="Roboto"/>
                <a:ea typeface="Roboto"/>
                <a:cs typeface="Roboto"/>
                <a:sym typeface="Roboto"/>
              </a:rPr>
              <a:t>.</a:t>
            </a:r>
            <a:endParaRP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57" name="Google Shape;57;p6: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 name="Google Shape;58;p6: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i="1" lang="en-US"/>
              <a:t>The Craft of Scientific Presentations, 2</a:t>
            </a:r>
            <a:r>
              <a:rPr baseline="30000" i="1" lang="en-US"/>
              <a:t>nd</a:t>
            </a:r>
            <a:r>
              <a:rPr i="1" lang="en-US"/>
              <a:t> ed</a:t>
            </a:r>
            <a:r>
              <a:rPr lang="en-US"/>
              <a:t>.</a:t>
            </a:r>
            <a:endParaRPr/>
          </a:p>
          <a:p>
            <a:pPr indent="0" lvl="0" marL="0" rtl="0" algn="l">
              <a:spcBef>
                <a:spcPts val="600"/>
              </a:spcBef>
              <a:spcAft>
                <a:spcPts val="0"/>
              </a:spcAft>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65" name="Google Shape;65;p8: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 name="Google Shape;66;p8: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i="1" lang="en-US"/>
              <a:t>The Craft of Scientific Presentations, 2</a:t>
            </a:r>
            <a:r>
              <a:rPr baseline="30000" i="1" lang="en-US"/>
              <a:t>nd</a:t>
            </a:r>
            <a:r>
              <a:rPr i="1" lang="en-US"/>
              <a:t> ed</a:t>
            </a:r>
            <a:r>
              <a:rPr lang="en-US"/>
              <a:t>..</a:t>
            </a:r>
            <a:endParaRPr/>
          </a:p>
          <a:p>
            <a:pPr indent="0" lvl="0" marL="0" rtl="0" algn="l">
              <a:spcBef>
                <a:spcPts val="600"/>
              </a:spcBef>
              <a:spcAft>
                <a:spcPts val="0"/>
              </a:spcAft>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77" name="Google Shape;77;p10: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 name="Google Shape;78;p10: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Conclusion slide. Use the headline (no more than two lines) to state your most important conclusion. Begin the headline with </a:t>
            </a:r>
            <a:r>
              <a:rPr i="1" lang="en-US"/>
              <a:t>In summary</a:t>
            </a:r>
            <a:r>
              <a:rPr lang="en-US"/>
              <a:t> or </a:t>
            </a:r>
            <a:r>
              <a:rPr i="1" lang="en-US"/>
              <a:t>In conclusion</a:t>
            </a:r>
            <a:r>
              <a:rPr lang="en-US"/>
              <a:t> to ensure that the audience knows they have come to the presentation’s end. Support that headline with an image and parallel points. </a:t>
            </a:r>
            <a:endParaRPr/>
          </a:p>
          <a:p>
            <a:pPr indent="0" lvl="0" marL="0" rtl="0" algn="l">
              <a:spcBef>
                <a:spcPts val="600"/>
              </a:spcBef>
              <a:spcAft>
                <a:spcPts val="0"/>
              </a:spcAft>
              <a:buNone/>
            </a:pPr>
            <a:r>
              <a:rPr lang="en-US"/>
              <a:t>	This slide should be your last slide. Audiences lose patience when they believe that they have come to the end, but other slides follow. </a:t>
            </a:r>
            <a:endParaRPr/>
          </a:p>
          <a:p>
            <a:pPr indent="0" lvl="0" marL="0" rtl="0" algn="l">
              <a:spcBef>
                <a:spcPts val="600"/>
              </a:spcBef>
              <a:spcAft>
                <a:spcPts val="0"/>
              </a:spcAft>
              <a:buNone/>
            </a:pPr>
            <a:r>
              <a:rPr lang="en-US"/>
              <a:t>	Notice that the word </a:t>
            </a:r>
            <a:r>
              <a:rPr i="1" lang="en-US"/>
              <a:t>Questions</a:t>
            </a:r>
            <a:r>
              <a:rPr lang="en-US"/>
              <a:t> appears at the bottom of this slide. That strategy is much more effective than burning a slide with just the word </a:t>
            </a:r>
            <a:r>
              <a:rPr i="1" lang="en-US"/>
              <a:t>Questions</a:t>
            </a:r>
            <a:r>
              <a:rPr lang="en-US"/>
              <a:t>. This slide allows the audience to look at the most important slide of the presentation during the question period. See </a:t>
            </a:r>
            <a:r>
              <a:rPr i="1" lang="en-US"/>
              <a:t>The Craft of Scientific Presentations, 2</a:t>
            </a:r>
            <a:r>
              <a:rPr baseline="30000" i="1" lang="en-US"/>
              <a:t>nd</a:t>
            </a:r>
            <a:r>
              <a:rPr i="1" lang="en-US"/>
              <a:t> ed</a:t>
            </a:r>
            <a:r>
              <a:rPr lang="en-US"/>
              <a:t>.</a:t>
            </a:r>
            <a:r>
              <a:rPr i="1" lang="en-US"/>
              <a:t>, </a:t>
            </a:r>
            <a:r>
              <a:rPr lang="en-US"/>
              <a:t>pages 182-183.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3"/>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b="0" i="0" sz="1400" u="none" cap="none" strike="noStrike">
                <a:solidFill>
                  <a:srgbClr val="595959"/>
                </a:solidFill>
                <a:latin typeface="Calibri"/>
                <a:ea typeface="Calibri"/>
                <a:cs typeface="Calibri"/>
                <a:sym typeface="Calibri"/>
              </a:defRPr>
            </a:lvl1pPr>
            <a:lvl2pPr indent="0" lvl="1" marL="0" algn="l">
              <a:spcBef>
                <a:spcPts val="0"/>
              </a:spcBef>
              <a:buNone/>
              <a:defRPr b="0" i="0" sz="1400" u="none" cap="none" strike="noStrike">
                <a:solidFill>
                  <a:srgbClr val="595959"/>
                </a:solidFill>
                <a:latin typeface="Calibri"/>
                <a:ea typeface="Calibri"/>
                <a:cs typeface="Calibri"/>
                <a:sym typeface="Calibri"/>
              </a:defRPr>
            </a:lvl2pPr>
            <a:lvl3pPr indent="0" lvl="2" marL="0" algn="l">
              <a:spcBef>
                <a:spcPts val="0"/>
              </a:spcBef>
              <a:buNone/>
              <a:defRPr b="0" i="0" sz="1400" u="none" cap="none" strike="noStrike">
                <a:solidFill>
                  <a:srgbClr val="595959"/>
                </a:solidFill>
                <a:latin typeface="Calibri"/>
                <a:ea typeface="Calibri"/>
                <a:cs typeface="Calibri"/>
                <a:sym typeface="Calibri"/>
              </a:defRPr>
            </a:lvl3pPr>
            <a:lvl4pPr indent="0" lvl="3" marL="0" algn="l">
              <a:spcBef>
                <a:spcPts val="0"/>
              </a:spcBef>
              <a:buNone/>
              <a:defRPr b="0" i="0" sz="1400" u="none" cap="none" strike="noStrike">
                <a:solidFill>
                  <a:srgbClr val="595959"/>
                </a:solidFill>
                <a:latin typeface="Calibri"/>
                <a:ea typeface="Calibri"/>
                <a:cs typeface="Calibri"/>
                <a:sym typeface="Calibri"/>
              </a:defRPr>
            </a:lvl4pPr>
            <a:lvl5pPr indent="0" lvl="4" marL="0" algn="l">
              <a:spcBef>
                <a:spcPts val="0"/>
              </a:spcBef>
              <a:buNone/>
              <a:defRPr b="0" i="0" sz="1400" u="none" cap="none" strike="noStrike">
                <a:solidFill>
                  <a:srgbClr val="595959"/>
                </a:solidFill>
                <a:latin typeface="Calibri"/>
                <a:ea typeface="Calibri"/>
                <a:cs typeface="Calibri"/>
                <a:sym typeface="Calibri"/>
              </a:defRPr>
            </a:lvl5pPr>
            <a:lvl6pPr indent="0" lvl="5" marL="0" algn="l">
              <a:spcBef>
                <a:spcPts val="0"/>
              </a:spcBef>
              <a:buNone/>
              <a:defRPr b="0" i="0" sz="1400" u="none" cap="none" strike="noStrike">
                <a:solidFill>
                  <a:srgbClr val="595959"/>
                </a:solidFill>
                <a:latin typeface="Calibri"/>
                <a:ea typeface="Calibri"/>
                <a:cs typeface="Calibri"/>
                <a:sym typeface="Calibri"/>
              </a:defRPr>
            </a:lvl6pPr>
            <a:lvl7pPr indent="0" lvl="6" marL="0" algn="l">
              <a:spcBef>
                <a:spcPts val="0"/>
              </a:spcBef>
              <a:buNone/>
              <a:defRPr b="0" i="0" sz="1400" u="none" cap="none" strike="noStrike">
                <a:solidFill>
                  <a:srgbClr val="595959"/>
                </a:solidFill>
                <a:latin typeface="Calibri"/>
                <a:ea typeface="Calibri"/>
                <a:cs typeface="Calibri"/>
                <a:sym typeface="Calibri"/>
              </a:defRPr>
            </a:lvl7pPr>
            <a:lvl8pPr indent="0" lvl="7" marL="0" algn="l">
              <a:spcBef>
                <a:spcPts val="0"/>
              </a:spcBef>
              <a:buNone/>
              <a:defRPr b="0" i="0" sz="1400" u="none" cap="none" strike="noStrike">
                <a:solidFill>
                  <a:srgbClr val="595959"/>
                </a:solidFill>
                <a:latin typeface="Calibri"/>
                <a:ea typeface="Calibri"/>
                <a:cs typeface="Calibri"/>
                <a:sym typeface="Calibri"/>
              </a:defRPr>
            </a:lvl8pPr>
            <a:lvl9pPr indent="0" lvl="8" marL="0" algn="l">
              <a:spcBef>
                <a:spcPts val="0"/>
              </a:spcBef>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76200" y="53975"/>
            <a:ext cx="7772400" cy="646331"/>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76200" y="2514600"/>
            <a:ext cx="4419600" cy="461665"/>
          </a:xfrm>
          <a:prstGeom prst="rect">
            <a:avLst/>
          </a:prstGeom>
          <a:noFill/>
          <a:ln>
            <a:noFill/>
          </a:ln>
        </p:spPr>
        <p:txBody>
          <a:bodyPr anchorCtr="0" anchor="t" bIns="45700" lIns="91425" spcFirstLastPara="1" rIns="91425" wrap="square" tIns="45700">
            <a:spAutoFit/>
          </a:bodyPr>
          <a:lstStyle>
            <a:lvl1pPr lvl="0" algn="l">
              <a:spcBef>
                <a:spcPts val="480"/>
              </a:spcBef>
              <a:spcAft>
                <a:spcPts val="0"/>
              </a:spcAft>
              <a:buClr>
                <a:srgbClr val="888888"/>
              </a:buClr>
              <a:buSzPts val="2400"/>
              <a:buFont typeface="Calibri"/>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5"/>
          <p:cNvSpPr txBox="1"/>
          <p:nvPr>
            <p:ph type="title"/>
          </p:nvPr>
        </p:nvSpPr>
        <p:spPr>
          <a:xfrm>
            <a:off x="76200" y="86380"/>
            <a:ext cx="8915400" cy="523220"/>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5"/>
          <p:cNvSpPr txBox="1"/>
          <p:nvPr>
            <p:ph idx="1" type="body"/>
          </p:nvPr>
        </p:nvSpPr>
        <p:spPr>
          <a:xfrm>
            <a:off x="457200" y="1600200"/>
            <a:ext cx="4876800" cy="461665"/>
          </a:xfrm>
          <a:prstGeom prst="rect">
            <a:avLst/>
          </a:prstGeom>
          <a:noFill/>
          <a:ln>
            <a:noFill/>
          </a:ln>
        </p:spPr>
        <p:txBody>
          <a:bodyPr anchorCtr="0" anchor="t" bIns="45700" lIns="91425" spcFirstLastPara="1" rIns="91425" wrap="square" tIns="45700">
            <a:spAutoFit/>
          </a:bodyPr>
          <a:lstStyle>
            <a:lvl1pPr indent="-228600" lvl="0" marL="457200" algn="l">
              <a:spcBef>
                <a:spcPts val="480"/>
              </a:spcBef>
              <a:spcAft>
                <a:spcPts val="0"/>
              </a:spcAft>
              <a:buClr>
                <a:schemeClr val="dk1"/>
              </a:buClr>
              <a:buSzPts val="2400"/>
              <a:buFont typeface="Calibri"/>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15"/>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76200" y="86380"/>
            <a:ext cx="8915400" cy="523220"/>
          </a:xfrm>
          <a:prstGeom prst="rect">
            <a:avLst/>
          </a:prstGeom>
          <a:noFill/>
          <a:ln>
            <a:noFill/>
          </a:ln>
        </p:spPr>
        <p:txBody>
          <a:bodyPr anchorCtr="0" anchor="t" bIns="45700" lIns="91425" spcFirstLastPara="1" rIns="91425" wrap="square" tIns="45700">
            <a:spAutoFit/>
          </a:bodyPr>
          <a:lstStyle>
            <a:lvl1pPr lvl="0" marR="0" rtl="0" algn="l">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457200" y="1600200"/>
            <a:ext cx="4876800" cy="461665"/>
          </a:xfrm>
          <a:prstGeom prst="rect">
            <a:avLst/>
          </a:prstGeom>
          <a:noFill/>
          <a:ln>
            <a:noFill/>
          </a:ln>
        </p:spPr>
        <p:txBody>
          <a:bodyPr anchorCtr="0" anchor="t" bIns="45700" lIns="91425" spcFirstLastPara="1" rIns="91425" wrap="square" tIns="45700">
            <a:spAutoFit/>
          </a:bodyPr>
          <a:lstStyle>
            <a:lvl1pPr indent="-228600" lvl="0" marL="457200" marR="0" rtl="0" algn="l">
              <a:spcBef>
                <a:spcPts val="48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1400" u="none" cap="none" strike="noStrike">
                <a:solidFill>
                  <a:srgbClr val="595959"/>
                </a:solidFill>
                <a:latin typeface="Calibri"/>
                <a:ea typeface="Calibri"/>
                <a:cs typeface="Calibri"/>
                <a:sym typeface="Calibri"/>
              </a:defRPr>
            </a:lvl1pPr>
            <a:lvl2pPr indent="0" lvl="1" marL="0" marR="0" rtl="0" algn="l">
              <a:spcBef>
                <a:spcPts val="0"/>
              </a:spcBef>
              <a:buNone/>
              <a:defRPr b="0" i="0" sz="1400" u="none" cap="none" strike="noStrike">
                <a:solidFill>
                  <a:srgbClr val="595959"/>
                </a:solidFill>
                <a:latin typeface="Calibri"/>
                <a:ea typeface="Calibri"/>
                <a:cs typeface="Calibri"/>
                <a:sym typeface="Calibri"/>
              </a:defRPr>
            </a:lvl2pPr>
            <a:lvl3pPr indent="0" lvl="2" marL="0" marR="0" rtl="0" algn="l">
              <a:spcBef>
                <a:spcPts val="0"/>
              </a:spcBef>
              <a:buNone/>
              <a:defRPr b="0" i="0" sz="1400" u="none" cap="none" strike="noStrike">
                <a:solidFill>
                  <a:srgbClr val="595959"/>
                </a:solidFill>
                <a:latin typeface="Calibri"/>
                <a:ea typeface="Calibri"/>
                <a:cs typeface="Calibri"/>
                <a:sym typeface="Calibri"/>
              </a:defRPr>
            </a:lvl3pPr>
            <a:lvl4pPr indent="0" lvl="3" marL="0" marR="0" rtl="0" algn="l">
              <a:spcBef>
                <a:spcPts val="0"/>
              </a:spcBef>
              <a:buNone/>
              <a:defRPr b="0" i="0" sz="1400" u="none" cap="none" strike="noStrike">
                <a:solidFill>
                  <a:srgbClr val="595959"/>
                </a:solidFill>
                <a:latin typeface="Calibri"/>
                <a:ea typeface="Calibri"/>
                <a:cs typeface="Calibri"/>
                <a:sym typeface="Calibri"/>
              </a:defRPr>
            </a:lvl4pPr>
            <a:lvl5pPr indent="0" lvl="4" marL="0" marR="0" rtl="0" algn="l">
              <a:spcBef>
                <a:spcPts val="0"/>
              </a:spcBef>
              <a:buNone/>
              <a:defRPr b="0" i="0" sz="1400" u="none" cap="none" strike="noStrike">
                <a:solidFill>
                  <a:srgbClr val="595959"/>
                </a:solidFill>
                <a:latin typeface="Calibri"/>
                <a:ea typeface="Calibri"/>
                <a:cs typeface="Calibri"/>
                <a:sym typeface="Calibri"/>
              </a:defRPr>
            </a:lvl5pPr>
            <a:lvl6pPr indent="0" lvl="5" marL="0" marR="0" rtl="0" algn="l">
              <a:spcBef>
                <a:spcPts val="0"/>
              </a:spcBef>
              <a:buNone/>
              <a:defRPr b="0" i="0" sz="1400" u="none" cap="none" strike="noStrike">
                <a:solidFill>
                  <a:srgbClr val="595959"/>
                </a:solidFill>
                <a:latin typeface="Calibri"/>
                <a:ea typeface="Calibri"/>
                <a:cs typeface="Calibri"/>
                <a:sym typeface="Calibri"/>
              </a:defRPr>
            </a:lvl6pPr>
            <a:lvl7pPr indent="0" lvl="6" marL="0" marR="0" rtl="0" algn="l">
              <a:spcBef>
                <a:spcPts val="0"/>
              </a:spcBef>
              <a:buNone/>
              <a:defRPr b="0" i="0" sz="1400" u="none" cap="none" strike="noStrike">
                <a:solidFill>
                  <a:srgbClr val="595959"/>
                </a:solidFill>
                <a:latin typeface="Calibri"/>
                <a:ea typeface="Calibri"/>
                <a:cs typeface="Calibri"/>
                <a:sym typeface="Calibri"/>
              </a:defRPr>
            </a:lvl7pPr>
            <a:lvl8pPr indent="0" lvl="7" marL="0" marR="0" rtl="0" algn="l">
              <a:spcBef>
                <a:spcPts val="0"/>
              </a:spcBef>
              <a:buNone/>
              <a:defRPr b="0" i="0" sz="1400" u="none" cap="none" strike="noStrike">
                <a:solidFill>
                  <a:srgbClr val="595959"/>
                </a:solidFill>
                <a:latin typeface="Calibri"/>
                <a:ea typeface="Calibri"/>
                <a:cs typeface="Calibri"/>
                <a:sym typeface="Calibri"/>
              </a:defRPr>
            </a:lvl8pPr>
            <a:lvl9pPr indent="0" lvl="8" marL="0" marR="0" rtl="0" algn="l">
              <a:spcBef>
                <a:spcPts val="0"/>
              </a:spcBef>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1"/>
          <p:cNvSpPr/>
          <p:nvPr/>
        </p:nvSpPr>
        <p:spPr>
          <a:xfrm>
            <a:off x="152400" y="2895600"/>
            <a:ext cx="3352800" cy="2082800"/>
          </a:xfrm>
          <a:prstGeom prst="rect">
            <a:avLst/>
          </a:prstGeom>
          <a:noFill/>
          <a:ln>
            <a:noFill/>
          </a:ln>
        </p:spPr>
        <p:txBody>
          <a:bodyPr anchorCtr="0" anchor="t" bIns="25400" lIns="91425" spcFirstLastPara="1" rIns="91425" wrap="square" tIns="25400">
            <a:spAutoFit/>
          </a:bodyPr>
          <a:lstStyle/>
          <a:p>
            <a:pPr indent="0" lvl="0" marL="0" marR="0" rtl="0" algn="l">
              <a:spcBef>
                <a:spcPts val="0"/>
              </a:spcBef>
              <a:spcAft>
                <a:spcPts val="0"/>
              </a:spcAft>
              <a:buNone/>
            </a:pPr>
            <a:r>
              <a:rPr b="1" lang="en-US" sz="2000">
                <a:solidFill>
                  <a:srgbClr val="262626"/>
                </a:solidFill>
                <a:latin typeface="Calibri"/>
                <a:ea typeface="Calibri"/>
                <a:cs typeface="Calibri"/>
                <a:sym typeface="Calibri"/>
              </a:rPr>
              <a:t>Bethany Tran</a:t>
            </a:r>
            <a:endParaRPr/>
          </a:p>
          <a:p>
            <a:pPr indent="0" lvl="0" marL="0" marR="0" rtl="0" algn="l">
              <a:spcBef>
                <a:spcPts val="900"/>
              </a:spcBef>
              <a:spcAft>
                <a:spcPts val="0"/>
              </a:spcAft>
              <a:buNone/>
            </a:pPr>
            <a:r>
              <a:rPr b="1" lang="en-US" sz="1800">
                <a:solidFill>
                  <a:srgbClr val="262626"/>
                </a:solidFill>
                <a:latin typeface="Calibri"/>
                <a:ea typeface="Calibri"/>
                <a:cs typeface="Calibri"/>
                <a:sym typeface="Calibri"/>
              </a:rPr>
              <a:t>Computer Engineering</a:t>
            </a:r>
            <a:endParaRPr/>
          </a:p>
          <a:p>
            <a:pPr indent="0" lvl="0" marL="0" marR="0" rtl="0" algn="l">
              <a:spcBef>
                <a:spcPts val="0"/>
              </a:spcBef>
              <a:spcAft>
                <a:spcPts val="0"/>
              </a:spcAft>
              <a:buNone/>
            </a:pPr>
            <a:r>
              <a:rPr b="1" lang="en-US" sz="1800">
                <a:solidFill>
                  <a:srgbClr val="262626"/>
                </a:solidFill>
                <a:latin typeface="Calibri"/>
                <a:ea typeface="Calibri"/>
                <a:cs typeface="Calibri"/>
                <a:sym typeface="Calibri"/>
              </a:rPr>
              <a:t>Texas A&amp;M University</a:t>
            </a:r>
            <a:endParaRPr/>
          </a:p>
          <a:p>
            <a:pPr indent="0" lvl="0" marL="0" marR="0" rtl="0" algn="l">
              <a:spcBef>
                <a:spcPts val="900"/>
              </a:spcBef>
              <a:spcAft>
                <a:spcPts val="0"/>
              </a:spcAft>
              <a:buNone/>
            </a:pPr>
            <a:r>
              <a:rPr b="1" lang="en-US" sz="1800">
                <a:solidFill>
                  <a:srgbClr val="262626"/>
                </a:solidFill>
                <a:latin typeface="Calibri"/>
                <a:ea typeface="Calibri"/>
                <a:cs typeface="Calibri"/>
                <a:sym typeface="Calibri"/>
              </a:rPr>
              <a:t>09/13/24</a:t>
            </a:r>
            <a:endParaRPr b="1" i="0" sz="2400" u="none" cap="none" strike="noStrike">
              <a:solidFill>
                <a:srgbClr val="262626"/>
              </a:solidFill>
              <a:latin typeface="Calibri"/>
              <a:ea typeface="Calibri"/>
              <a:cs typeface="Calibri"/>
              <a:sym typeface="Calibri"/>
            </a:endParaRPr>
          </a:p>
        </p:txBody>
      </p:sp>
      <p:sp>
        <p:nvSpPr>
          <p:cNvPr id="28" name="Google Shape;28;p1"/>
          <p:cNvSpPr txBox="1"/>
          <p:nvPr/>
        </p:nvSpPr>
        <p:spPr>
          <a:xfrm>
            <a:off x="76200" y="76200"/>
            <a:ext cx="7502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latin typeface="Calibri"/>
                <a:ea typeface="Calibri"/>
                <a:cs typeface="Calibri"/>
                <a:sym typeface="Calibri"/>
              </a:rPr>
              <a:t>AI Assisted Financial Advising</a:t>
            </a:r>
            <a:endParaRPr/>
          </a:p>
        </p:txBody>
      </p:sp>
      <p:pic>
        <p:nvPicPr>
          <p:cNvPr id="29" name="Google Shape;29;p1"/>
          <p:cNvPicPr preferRelativeResize="0"/>
          <p:nvPr/>
        </p:nvPicPr>
        <p:blipFill>
          <a:blip r:embed="rId3">
            <a:alphaModFix/>
          </a:blip>
          <a:stretch>
            <a:fillRect/>
          </a:stretch>
        </p:blipFill>
        <p:spPr>
          <a:xfrm>
            <a:off x="113550" y="6111099"/>
            <a:ext cx="824375" cy="674825"/>
          </a:xfrm>
          <a:prstGeom prst="rect">
            <a:avLst/>
          </a:prstGeom>
          <a:noFill/>
          <a:ln>
            <a:noFill/>
          </a:ln>
        </p:spPr>
      </p:pic>
      <p:pic>
        <p:nvPicPr>
          <p:cNvPr id="30" name="Google Shape;30;p1"/>
          <p:cNvPicPr preferRelativeResize="0"/>
          <p:nvPr/>
        </p:nvPicPr>
        <p:blipFill>
          <a:blip r:embed="rId4">
            <a:alphaModFix/>
          </a:blip>
          <a:stretch>
            <a:fillRect/>
          </a:stretch>
        </p:blipFill>
        <p:spPr>
          <a:xfrm>
            <a:off x="3392150" y="1888813"/>
            <a:ext cx="5543550" cy="3457575"/>
          </a:xfrm>
          <a:prstGeom prst="rect">
            <a:avLst/>
          </a:prstGeom>
          <a:solidFill>
            <a:srgbClr val="262626"/>
          </a:solidFill>
          <a:ln cap="flat" cmpd="sng" w="9525">
            <a:solidFill>
              <a:srgbClr val="000000"/>
            </a:solidFill>
            <a:prstDash val="solid"/>
            <a:miter lim="8000"/>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2"/>
          <p:cNvSpPr/>
          <p:nvPr/>
        </p:nvSpPr>
        <p:spPr>
          <a:xfrm>
            <a:off x="755723" y="1412796"/>
            <a:ext cx="1709700" cy="1687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 name="Google Shape;37;p2"/>
          <p:cNvSpPr txBox="1"/>
          <p:nvPr>
            <p:ph idx="12" type="sldNum"/>
          </p:nvPr>
        </p:nvSpPr>
        <p:spPr>
          <a:xfrm>
            <a:off x="76200" y="6416675"/>
            <a:ext cx="2133600" cy="36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i="0" sz="1400" u="none" cap="none" strike="noStrike">
              <a:solidFill>
                <a:srgbClr val="404040"/>
              </a:solidFill>
              <a:latin typeface="Calibri"/>
              <a:ea typeface="Calibri"/>
              <a:cs typeface="Calibri"/>
              <a:sym typeface="Calibri"/>
            </a:endParaRPr>
          </a:p>
          <a:p>
            <a:pPr indent="0" lvl="0" marL="0" marR="0" rtl="0" algn="l">
              <a:spcBef>
                <a:spcPts val="0"/>
              </a:spcBef>
              <a:spcAft>
                <a:spcPts val="0"/>
              </a:spcAft>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38" name="Google Shape;38;p2"/>
          <p:cNvSpPr/>
          <p:nvPr/>
        </p:nvSpPr>
        <p:spPr>
          <a:xfrm>
            <a:off x="2687925" y="1906625"/>
            <a:ext cx="5538000" cy="789900"/>
          </a:xfrm>
          <a:prstGeom prst="rect">
            <a:avLst/>
          </a:prstGeom>
          <a:noFill/>
          <a:ln>
            <a:noFill/>
          </a:ln>
        </p:spPr>
        <p:txBody>
          <a:bodyPr anchorCtr="0" anchor="t" bIns="25400" lIns="63500" spcFirstLastPara="1" rIns="63500" wrap="square" tIns="25400">
            <a:spAutoFit/>
          </a:bodyPr>
          <a:lstStyle/>
          <a:p>
            <a:pPr indent="0" lvl="0" marL="0" marR="0" rtl="0" algn="l">
              <a:spcBef>
                <a:spcPts val="0"/>
              </a:spcBef>
              <a:spcAft>
                <a:spcPts val="0"/>
              </a:spcAft>
              <a:buNone/>
            </a:pPr>
            <a:r>
              <a:rPr b="1" lang="en-US" sz="2400">
                <a:solidFill>
                  <a:srgbClr val="262626"/>
                </a:solidFill>
                <a:latin typeface="Calibri"/>
                <a:ea typeface="Calibri"/>
                <a:cs typeface="Calibri"/>
                <a:sym typeface="Calibri"/>
              </a:rPr>
              <a:t>Why AI works well for financial decisions</a:t>
            </a:r>
            <a:endParaRPr b="1" sz="2400">
              <a:solidFill>
                <a:srgbClr val="262626"/>
              </a:solidFill>
              <a:latin typeface="Calibri"/>
              <a:ea typeface="Calibri"/>
              <a:cs typeface="Calibri"/>
              <a:sym typeface="Calibri"/>
            </a:endParaRPr>
          </a:p>
        </p:txBody>
      </p:sp>
      <p:sp>
        <p:nvSpPr>
          <p:cNvPr id="39" name="Google Shape;39;p2"/>
          <p:cNvSpPr/>
          <p:nvPr/>
        </p:nvSpPr>
        <p:spPr>
          <a:xfrm>
            <a:off x="3881825" y="3572650"/>
            <a:ext cx="4823400" cy="789900"/>
          </a:xfrm>
          <a:prstGeom prst="rect">
            <a:avLst/>
          </a:prstGeom>
          <a:noFill/>
          <a:ln>
            <a:noFill/>
          </a:ln>
        </p:spPr>
        <p:txBody>
          <a:bodyPr anchorCtr="0" anchor="t" bIns="25400" lIns="63500" spcFirstLastPara="1" rIns="63500" wrap="square" tIns="25400">
            <a:spAutoFit/>
          </a:bodyPr>
          <a:lstStyle/>
          <a:p>
            <a:pPr indent="0" lvl="0" marL="0" marR="0" rtl="0" algn="l">
              <a:spcBef>
                <a:spcPts val="0"/>
              </a:spcBef>
              <a:spcAft>
                <a:spcPts val="0"/>
              </a:spcAft>
              <a:buNone/>
            </a:pPr>
            <a:r>
              <a:rPr b="1" lang="en-US" sz="2400">
                <a:solidFill>
                  <a:srgbClr val="262626"/>
                </a:solidFill>
                <a:latin typeface="Calibri"/>
                <a:ea typeface="Calibri"/>
                <a:cs typeface="Calibri"/>
                <a:sym typeface="Calibri"/>
              </a:rPr>
              <a:t>“Robo-advisors” in comparison </a:t>
            </a:r>
            <a:r>
              <a:rPr b="1" lang="en-US" sz="2400">
                <a:solidFill>
                  <a:srgbClr val="262626"/>
                </a:solidFill>
                <a:latin typeface="Calibri"/>
                <a:ea typeface="Calibri"/>
                <a:cs typeface="Calibri"/>
                <a:sym typeface="Calibri"/>
              </a:rPr>
              <a:t>to human advisors</a:t>
            </a:r>
            <a:endParaRPr b="1" i="0" sz="2400" u="none" cap="none" strike="noStrike">
              <a:solidFill>
                <a:srgbClr val="262626"/>
              </a:solidFill>
              <a:latin typeface="Calibri"/>
              <a:ea typeface="Calibri"/>
              <a:cs typeface="Calibri"/>
              <a:sym typeface="Calibri"/>
            </a:endParaRPr>
          </a:p>
        </p:txBody>
      </p:sp>
      <p:sp>
        <p:nvSpPr>
          <p:cNvPr id="40" name="Google Shape;40;p2"/>
          <p:cNvSpPr/>
          <p:nvPr/>
        </p:nvSpPr>
        <p:spPr>
          <a:xfrm>
            <a:off x="5188425" y="5550575"/>
            <a:ext cx="3095400" cy="789900"/>
          </a:xfrm>
          <a:prstGeom prst="rect">
            <a:avLst/>
          </a:prstGeom>
          <a:noFill/>
          <a:ln>
            <a:noFill/>
          </a:ln>
        </p:spPr>
        <p:txBody>
          <a:bodyPr anchorCtr="0" anchor="t" bIns="25400" lIns="63500" spcFirstLastPara="1" rIns="63500" wrap="square" tIns="25400">
            <a:spAutoFit/>
          </a:bodyPr>
          <a:lstStyle/>
          <a:p>
            <a:pPr indent="0" lvl="0" marL="0" marR="0" rtl="0" algn="l">
              <a:spcBef>
                <a:spcPts val="0"/>
              </a:spcBef>
              <a:spcAft>
                <a:spcPts val="0"/>
              </a:spcAft>
              <a:buNone/>
            </a:pPr>
            <a:r>
              <a:rPr b="1" lang="en-US" sz="2400">
                <a:solidFill>
                  <a:srgbClr val="262626"/>
                </a:solidFill>
                <a:latin typeface="Calibri"/>
                <a:ea typeface="Calibri"/>
                <a:cs typeface="Calibri"/>
                <a:sym typeface="Calibri"/>
              </a:rPr>
              <a:t>The future of AI</a:t>
            </a:r>
            <a:endParaRPr/>
          </a:p>
        </p:txBody>
      </p:sp>
      <p:sp>
        <p:nvSpPr>
          <p:cNvPr id="41" name="Google Shape;41;p2"/>
          <p:cNvSpPr txBox="1"/>
          <p:nvPr/>
        </p:nvSpPr>
        <p:spPr>
          <a:xfrm>
            <a:off x="76200" y="76200"/>
            <a:ext cx="90297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Font typeface="Arial"/>
              <a:buNone/>
            </a:pPr>
            <a:r>
              <a:rPr b="1" lang="en-US" sz="2800">
                <a:latin typeface="Calibri"/>
                <a:ea typeface="Calibri"/>
                <a:cs typeface="Calibri"/>
                <a:sym typeface="Calibri"/>
              </a:rPr>
              <a:t>Artificial Intelligence assisted investing is highly efficient and is on par with human advisors</a:t>
            </a:r>
            <a:endParaRPr/>
          </a:p>
        </p:txBody>
      </p:sp>
      <p:pic>
        <p:nvPicPr>
          <p:cNvPr id="42" name="Google Shape;42;p2"/>
          <p:cNvPicPr preferRelativeResize="0"/>
          <p:nvPr/>
        </p:nvPicPr>
        <p:blipFill>
          <a:blip r:embed="rId3">
            <a:alphaModFix/>
          </a:blip>
          <a:stretch>
            <a:fillRect/>
          </a:stretch>
        </p:blipFill>
        <p:spPr>
          <a:xfrm>
            <a:off x="370300" y="1558819"/>
            <a:ext cx="2480675" cy="1395355"/>
          </a:xfrm>
          <a:prstGeom prst="rect">
            <a:avLst/>
          </a:prstGeom>
          <a:noFill/>
          <a:ln>
            <a:noFill/>
          </a:ln>
        </p:spPr>
      </p:pic>
      <p:pic>
        <p:nvPicPr>
          <p:cNvPr id="43" name="Google Shape;43;p2"/>
          <p:cNvPicPr preferRelativeResize="0"/>
          <p:nvPr/>
        </p:nvPicPr>
        <p:blipFill>
          <a:blip r:embed="rId4">
            <a:alphaModFix/>
          </a:blip>
          <a:stretch>
            <a:fillRect/>
          </a:stretch>
        </p:blipFill>
        <p:spPr>
          <a:xfrm>
            <a:off x="2133575" y="3094273"/>
            <a:ext cx="1748250" cy="1748250"/>
          </a:xfrm>
          <a:prstGeom prst="rect">
            <a:avLst/>
          </a:prstGeom>
          <a:noFill/>
          <a:ln>
            <a:noFill/>
          </a:ln>
        </p:spPr>
      </p:pic>
      <p:pic>
        <p:nvPicPr>
          <p:cNvPr id="44" name="Google Shape;44;p2"/>
          <p:cNvPicPr preferRelativeResize="0"/>
          <p:nvPr/>
        </p:nvPicPr>
        <p:blipFill rotWithShape="1">
          <a:blip r:embed="rId5">
            <a:alphaModFix/>
          </a:blip>
          <a:srcRect b="21478" l="11943" r="18292" t="10531"/>
          <a:stretch/>
        </p:blipFill>
        <p:spPr>
          <a:xfrm>
            <a:off x="3326925" y="4882375"/>
            <a:ext cx="1709700" cy="1666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4"/>
          <p:cNvSpPr txBox="1"/>
          <p:nvPr>
            <p:ph idx="12" type="sldNum"/>
          </p:nvPr>
        </p:nvSpPr>
        <p:spPr>
          <a:xfrm>
            <a:off x="76200" y="6416675"/>
            <a:ext cx="21336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i="0" sz="1400" u="none" cap="none" strike="noStrike">
              <a:solidFill>
                <a:srgbClr val="404040"/>
              </a:solidFill>
              <a:latin typeface="Calibri"/>
              <a:ea typeface="Calibri"/>
              <a:cs typeface="Calibri"/>
              <a:sym typeface="Calibri"/>
            </a:endParaRPr>
          </a:p>
          <a:p>
            <a:pPr indent="0" lvl="0" marL="0" marR="0" rtl="0" algn="l">
              <a:spcBef>
                <a:spcPts val="0"/>
              </a:spcBef>
              <a:spcAft>
                <a:spcPts val="0"/>
              </a:spcAft>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51" name="Google Shape;51;p4"/>
          <p:cNvSpPr txBox="1"/>
          <p:nvPr/>
        </p:nvSpPr>
        <p:spPr>
          <a:xfrm>
            <a:off x="288925" y="60325"/>
            <a:ext cx="184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2" name="Google Shape;52;p4"/>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Font typeface="Arial"/>
              <a:buNone/>
            </a:pPr>
            <a:r>
              <a:rPr b="1" lang="en-US" sz="2800">
                <a:latin typeface="Calibri"/>
                <a:ea typeface="Calibri"/>
                <a:cs typeface="Calibri"/>
                <a:sym typeface="Calibri"/>
              </a:rPr>
              <a:t>AI uses data to draw conclusions, which works well for making financial decisions</a:t>
            </a:r>
            <a:endParaRPr/>
          </a:p>
        </p:txBody>
      </p:sp>
      <p:sp>
        <p:nvSpPr>
          <p:cNvPr id="53" name="Google Shape;53;p4"/>
          <p:cNvSpPr txBox="1"/>
          <p:nvPr/>
        </p:nvSpPr>
        <p:spPr>
          <a:xfrm>
            <a:off x="6943500" y="6524850"/>
            <a:ext cx="2200500" cy="30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chemeClr val="dk1"/>
                </a:solidFill>
                <a:latin typeface="Calibri"/>
                <a:ea typeface="Calibri"/>
                <a:cs typeface="Calibri"/>
                <a:sym typeface="Calibri"/>
              </a:rPr>
              <a:t>https://towardsdatascience.com/</a:t>
            </a:r>
            <a:endParaRPr sz="1000">
              <a:solidFill>
                <a:schemeClr val="dk1"/>
              </a:solidFill>
              <a:latin typeface="Calibri"/>
              <a:ea typeface="Calibri"/>
              <a:cs typeface="Calibri"/>
              <a:sym typeface="Calibri"/>
            </a:endParaRPr>
          </a:p>
        </p:txBody>
      </p:sp>
      <p:pic>
        <p:nvPicPr>
          <p:cNvPr id="54" name="Google Shape;54;p4"/>
          <p:cNvPicPr preferRelativeResize="0"/>
          <p:nvPr/>
        </p:nvPicPr>
        <p:blipFill>
          <a:blip r:embed="rId3">
            <a:alphaModFix/>
          </a:blip>
          <a:stretch>
            <a:fillRect/>
          </a:stretch>
        </p:blipFill>
        <p:spPr>
          <a:xfrm>
            <a:off x="2266475" y="1636300"/>
            <a:ext cx="4617361" cy="4834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6"/>
          <p:cNvSpPr txBox="1"/>
          <p:nvPr>
            <p:ph idx="12" type="sldNum"/>
          </p:nvPr>
        </p:nvSpPr>
        <p:spPr>
          <a:xfrm>
            <a:off x="76200" y="6416675"/>
            <a:ext cx="21336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i="0" sz="1400" u="none" cap="none" strike="noStrike">
              <a:solidFill>
                <a:srgbClr val="404040"/>
              </a:solidFill>
              <a:latin typeface="Calibri"/>
              <a:ea typeface="Calibri"/>
              <a:cs typeface="Calibri"/>
              <a:sym typeface="Calibri"/>
            </a:endParaRPr>
          </a:p>
          <a:p>
            <a:pPr indent="0" lvl="0" marL="0" marR="0" rtl="0" algn="l">
              <a:spcBef>
                <a:spcPts val="0"/>
              </a:spcBef>
              <a:spcAft>
                <a:spcPts val="0"/>
              </a:spcAft>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61" name="Google Shape;61;p6"/>
          <p:cNvSpPr txBox="1"/>
          <p:nvPr/>
        </p:nvSpPr>
        <p:spPr>
          <a:xfrm>
            <a:off x="152400" y="197891"/>
            <a:ext cx="89154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Font typeface="Arial"/>
              <a:buNone/>
            </a:pPr>
            <a:r>
              <a:rPr b="1" lang="en-US" sz="2800">
                <a:latin typeface="Calibri"/>
                <a:ea typeface="Calibri"/>
                <a:cs typeface="Calibri"/>
                <a:sym typeface="Calibri"/>
              </a:rPr>
              <a:t>“Robo-advisors” have many strengths and weaknesses when compared to human advisors</a:t>
            </a:r>
            <a:endParaRPr/>
          </a:p>
        </p:txBody>
      </p:sp>
      <p:pic>
        <p:nvPicPr>
          <p:cNvPr id="62" name="Google Shape;62;p6"/>
          <p:cNvPicPr preferRelativeResize="0"/>
          <p:nvPr/>
        </p:nvPicPr>
        <p:blipFill>
          <a:blip r:embed="rId3">
            <a:alphaModFix/>
          </a:blip>
          <a:stretch>
            <a:fillRect/>
          </a:stretch>
        </p:blipFill>
        <p:spPr>
          <a:xfrm>
            <a:off x="600550" y="1374616"/>
            <a:ext cx="7866688" cy="49596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8"/>
          <p:cNvSpPr txBox="1"/>
          <p:nvPr>
            <p:ph idx="12" type="sldNum"/>
          </p:nvPr>
        </p:nvSpPr>
        <p:spPr>
          <a:xfrm>
            <a:off x="76200" y="6416675"/>
            <a:ext cx="21336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i="0" sz="1400" u="none" cap="none" strike="noStrike">
              <a:solidFill>
                <a:srgbClr val="404040"/>
              </a:solidFill>
              <a:latin typeface="Calibri"/>
              <a:ea typeface="Calibri"/>
              <a:cs typeface="Calibri"/>
              <a:sym typeface="Calibri"/>
            </a:endParaRPr>
          </a:p>
          <a:p>
            <a:pPr indent="0" lvl="0" marL="0" marR="0" rtl="0" algn="l">
              <a:spcBef>
                <a:spcPts val="0"/>
              </a:spcBef>
              <a:spcAft>
                <a:spcPts val="0"/>
              </a:spcAft>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69" name="Google Shape;69;p8"/>
          <p:cNvSpPr txBox="1"/>
          <p:nvPr/>
        </p:nvSpPr>
        <p:spPr>
          <a:xfrm>
            <a:off x="76200" y="76200"/>
            <a:ext cx="8997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en-US" sz="2800">
                <a:latin typeface="Calibri"/>
                <a:ea typeface="Calibri"/>
                <a:cs typeface="Calibri"/>
                <a:sym typeface="Calibri"/>
              </a:rPr>
              <a:t>Artificial intelligence, in general, is improving at a fast rate</a:t>
            </a:r>
            <a:endParaRPr/>
          </a:p>
        </p:txBody>
      </p:sp>
      <p:pic>
        <p:nvPicPr>
          <p:cNvPr id="70" name="Google Shape;70;p8"/>
          <p:cNvPicPr preferRelativeResize="0"/>
          <p:nvPr/>
        </p:nvPicPr>
        <p:blipFill>
          <a:blip r:embed="rId3">
            <a:alphaModFix/>
          </a:blip>
          <a:stretch>
            <a:fillRect/>
          </a:stretch>
        </p:blipFill>
        <p:spPr>
          <a:xfrm>
            <a:off x="500088" y="1022350"/>
            <a:ext cx="2961562" cy="5497000"/>
          </a:xfrm>
          <a:prstGeom prst="rect">
            <a:avLst/>
          </a:prstGeom>
          <a:noFill/>
          <a:ln>
            <a:noFill/>
          </a:ln>
        </p:spPr>
      </p:pic>
      <p:sp>
        <p:nvSpPr>
          <p:cNvPr id="71" name="Google Shape;71;p8"/>
          <p:cNvSpPr/>
          <p:nvPr/>
        </p:nvSpPr>
        <p:spPr>
          <a:xfrm>
            <a:off x="440200" y="5244925"/>
            <a:ext cx="1520700" cy="946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72" name="Google Shape;72;p8"/>
          <p:cNvCxnSpPr>
            <a:stCxn id="71" idx="3"/>
          </p:cNvCxnSpPr>
          <p:nvPr/>
        </p:nvCxnSpPr>
        <p:spPr>
          <a:xfrm flipH="1" rot="10800000">
            <a:off x="1960900" y="4051825"/>
            <a:ext cx="2170800" cy="1666200"/>
          </a:xfrm>
          <a:prstGeom prst="straightConnector1">
            <a:avLst/>
          </a:prstGeom>
          <a:noFill/>
          <a:ln cap="flat" cmpd="sng" w="28575">
            <a:solidFill>
              <a:srgbClr val="FF0000"/>
            </a:solidFill>
            <a:prstDash val="solid"/>
            <a:round/>
            <a:headEnd len="med" w="med" type="none"/>
            <a:tailEnd len="med" w="med" type="triangle"/>
          </a:ln>
        </p:spPr>
      </p:cxnSp>
      <p:pic>
        <p:nvPicPr>
          <p:cNvPr id="73" name="Google Shape;73;p8"/>
          <p:cNvPicPr preferRelativeResize="0"/>
          <p:nvPr/>
        </p:nvPicPr>
        <p:blipFill rotWithShape="1">
          <a:blip r:embed="rId3">
            <a:alphaModFix/>
          </a:blip>
          <a:srcRect b="6897" l="0" r="51233" t="75889"/>
          <a:stretch/>
        </p:blipFill>
        <p:spPr>
          <a:xfrm>
            <a:off x="4131700" y="1398775"/>
            <a:ext cx="4049500" cy="2653050"/>
          </a:xfrm>
          <a:prstGeom prst="rect">
            <a:avLst/>
          </a:prstGeom>
          <a:noFill/>
          <a:ln>
            <a:noFill/>
          </a:ln>
        </p:spPr>
      </p:pic>
      <p:sp>
        <p:nvSpPr>
          <p:cNvPr id="74" name="Google Shape;74;p8"/>
          <p:cNvSpPr txBox="1"/>
          <p:nvPr/>
        </p:nvSpPr>
        <p:spPr>
          <a:xfrm>
            <a:off x="1539000" y="6628038"/>
            <a:ext cx="7605000" cy="314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US" sz="700">
                <a:solidFill>
                  <a:schemeClr val="dk1"/>
                </a:solidFill>
              </a:rPr>
              <a:t>AI – TODAY AND TOMORROW</a:t>
            </a:r>
            <a:endParaRPr sz="7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0"/>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i="0" sz="1400" u="none" cap="none" strike="noStrike">
              <a:solidFill>
                <a:srgbClr val="404040"/>
              </a:solidFill>
              <a:latin typeface="Calibri"/>
              <a:ea typeface="Calibri"/>
              <a:cs typeface="Calibri"/>
              <a:sym typeface="Calibri"/>
            </a:endParaRPr>
          </a:p>
          <a:p>
            <a:pPr indent="0" lvl="0" marL="0" marR="0" rtl="0" algn="l">
              <a:spcBef>
                <a:spcPts val="0"/>
              </a:spcBef>
              <a:spcAft>
                <a:spcPts val="0"/>
              </a:spcAft>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81" name="Google Shape;81;p10"/>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en-US" sz="2800">
                <a:latin typeface="Calibri"/>
                <a:ea typeface="Calibri"/>
                <a:cs typeface="Calibri"/>
                <a:sym typeface="Calibri"/>
              </a:rPr>
              <a:t>Artificial Intelligence assisted investing is highly efficient and is on par with human advisors.</a:t>
            </a:r>
            <a:endParaRPr b="1" i="0" sz="2800" u="none" cap="none" strike="noStrike">
              <a:solidFill>
                <a:srgbClr val="000000"/>
              </a:solidFill>
              <a:latin typeface="Calibri"/>
              <a:ea typeface="Calibri"/>
              <a:cs typeface="Calibri"/>
              <a:sym typeface="Calibri"/>
            </a:endParaRPr>
          </a:p>
        </p:txBody>
      </p:sp>
      <p:sp>
        <p:nvSpPr>
          <p:cNvPr id="82" name="Google Shape;82;p10"/>
          <p:cNvSpPr/>
          <p:nvPr/>
        </p:nvSpPr>
        <p:spPr>
          <a:xfrm>
            <a:off x="381000" y="2286000"/>
            <a:ext cx="3810000" cy="2785500"/>
          </a:xfrm>
          <a:prstGeom prst="rect">
            <a:avLst/>
          </a:prstGeom>
          <a:noFill/>
          <a:ln>
            <a:noFill/>
          </a:ln>
        </p:spPr>
        <p:txBody>
          <a:bodyPr anchorCtr="0" anchor="t" bIns="25400" lIns="63500" spcFirstLastPara="1" rIns="63500" wrap="square" tIns="25400">
            <a:noAutofit/>
          </a:bodyPr>
          <a:lstStyle/>
          <a:p>
            <a:pPr indent="0" lvl="0" marL="0" marR="0" rtl="0" algn="l">
              <a:spcBef>
                <a:spcPts val="0"/>
              </a:spcBef>
              <a:spcAft>
                <a:spcPts val="0"/>
              </a:spcAft>
              <a:buNone/>
            </a:pPr>
            <a:r>
              <a:rPr b="1" lang="en-US" sz="2400">
                <a:solidFill>
                  <a:srgbClr val="262626"/>
                </a:solidFill>
                <a:latin typeface="Calibri"/>
                <a:ea typeface="Calibri"/>
                <a:cs typeface="Calibri"/>
                <a:sym typeface="Calibri"/>
              </a:rPr>
              <a:t>AI works well for making financial decisions</a:t>
            </a:r>
            <a:endParaRPr b="1" sz="2400">
              <a:solidFill>
                <a:srgbClr val="262626"/>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262626"/>
              </a:solidFill>
              <a:latin typeface="Calibri"/>
              <a:ea typeface="Calibri"/>
              <a:cs typeface="Calibri"/>
              <a:sym typeface="Calibri"/>
            </a:endParaRPr>
          </a:p>
          <a:p>
            <a:pPr indent="0" lvl="0" marL="0" marR="0" rtl="0" algn="l">
              <a:spcBef>
                <a:spcPts val="0"/>
              </a:spcBef>
              <a:spcAft>
                <a:spcPts val="0"/>
              </a:spcAft>
              <a:buNone/>
            </a:pPr>
            <a:r>
              <a:rPr b="1" lang="en-US" sz="2400">
                <a:solidFill>
                  <a:srgbClr val="262626"/>
                </a:solidFill>
                <a:latin typeface="Calibri"/>
                <a:ea typeface="Calibri"/>
                <a:cs typeface="Calibri"/>
                <a:sym typeface="Calibri"/>
              </a:rPr>
              <a:t>“Robo-advisors” are on par with human advisors</a:t>
            </a:r>
            <a:endParaRPr b="1" sz="2400">
              <a:solidFill>
                <a:srgbClr val="262626"/>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262626"/>
              </a:solidFill>
              <a:latin typeface="Calibri"/>
              <a:ea typeface="Calibri"/>
              <a:cs typeface="Calibri"/>
              <a:sym typeface="Calibri"/>
            </a:endParaRPr>
          </a:p>
          <a:p>
            <a:pPr indent="0" lvl="0" marL="0" marR="0" rtl="0" algn="l">
              <a:spcBef>
                <a:spcPts val="0"/>
              </a:spcBef>
              <a:spcAft>
                <a:spcPts val="0"/>
              </a:spcAft>
              <a:buNone/>
            </a:pPr>
            <a:r>
              <a:rPr b="1" lang="en-US" sz="2400">
                <a:solidFill>
                  <a:srgbClr val="262626"/>
                </a:solidFill>
                <a:latin typeface="Calibri"/>
                <a:ea typeface="Calibri"/>
                <a:cs typeface="Calibri"/>
                <a:sym typeface="Calibri"/>
              </a:rPr>
              <a:t>AI in improving at a fast rate</a:t>
            </a:r>
            <a:endParaRPr b="1" sz="2400">
              <a:solidFill>
                <a:srgbClr val="262626"/>
              </a:solidFill>
              <a:latin typeface="Calibri"/>
              <a:ea typeface="Calibri"/>
              <a:cs typeface="Calibri"/>
              <a:sym typeface="Calibri"/>
            </a:endParaRPr>
          </a:p>
        </p:txBody>
      </p:sp>
      <p:pic>
        <p:nvPicPr>
          <p:cNvPr id="83" name="Google Shape;83;p10"/>
          <p:cNvPicPr preferRelativeResize="0"/>
          <p:nvPr/>
        </p:nvPicPr>
        <p:blipFill rotWithShape="1">
          <a:blip r:embed="rId3">
            <a:alphaModFix/>
          </a:blip>
          <a:srcRect b="0" l="8796" r="17162" t="0"/>
          <a:stretch/>
        </p:blipFill>
        <p:spPr>
          <a:xfrm>
            <a:off x="4191000" y="1734825"/>
            <a:ext cx="4722898" cy="3818724"/>
          </a:xfrm>
          <a:prstGeom prst="rect">
            <a:avLst/>
          </a:prstGeom>
          <a:noFill/>
          <a:ln>
            <a:noFill/>
          </a:ln>
        </p:spPr>
      </p:pic>
      <p:sp>
        <p:nvSpPr>
          <p:cNvPr id="84" name="Google Shape;84;p10"/>
          <p:cNvSpPr txBox="1"/>
          <p:nvPr/>
        </p:nvSpPr>
        <p:spPr>
          <a:xfrm>
            <a:off x="7023100" y="6492900"/>
            <a:ext cx="25812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dk1"/>
                </a:solidFill>
                <a:latin typeface="Calibri"/>
                <a:ea typeface="Calibri"/>
                <a:cs typeface="Calibri"/>
                <a:sym typeface="Calibri"/>
              </a:rPr>
              <a:t>https://jelvix.com/blog/ai-in-finance</a:t>
            </a:r>
            <a:endParaRPr sz="1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2014-02-19T23:34:34Z</dcterms:created>
  <dc:creator>borchern</dc:creator>
</cp:coreProperties>
</file>