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16" roundtripDataSignature="AMtx7mjlc4sY5UmSJeKYD6M4mcprhpUp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60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4" name="Google Shape;24;p1: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 name="Google Shape;25;p1:notes"/>
          <p:cNvSpPr txBox="1"/>
          <p:nvPr>
            <p:ph idx="1" type="body"/>
          </p:nvPr>
        </p:nvSpPr>
        <p:spPr>
          <a:xfrm>
            <a:off x="912813" y="4343400"/>
            <a:ext cx="5032375" cy="4113213"/>
          </a:xfrm>
          <a:prstGeom prst="rect">
            <a:avLst/>
          </a:prstGeom>
          <a:noFill/>
          <a:ln>
            <a:noFill/>
          </a:ln>
        </p:spPr>
        <p:txBody>
          <a:bodyPr anchorCtr="0" anchor="t" bIns="44425" lIns="90450" spcFirstLastPara="1" rIns="90450" wrap="square" tIns="44425">
            <a:noAutofit/>
          </a:bodyPr>
          <a:lstStyle/>
          <a:p>
            <a:pPr indent="0" lvl="0" marL="0" rtl="0" algn="l">
              <a:lnSpc>
                <a:spcPct val="100000"/>
              </a:lnSpc>
              <a:spcBef>
                <a:spcPts val="0"/>
              </a:spcBef>
              <a:spcAft>
                <a:spcPts val="0"/>
              </a:spcAft>
              <a:buSzPts val="1400"/>
              <a:buNone/>
            </a:pPr>
            <a:r>
              <a:rPr lang="en-US"/>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i="1" lang="en-US"/>
              <a:t>The Craft of Scientific Presentations, </a:t>
            </a:r>
            <a:r>
              <a:rPr lang="en-US"/>
              <a:t>2</a:t>
            </a:r>
            <a:r>
              <a:rPr baseline="30000" lang="en-US"/>
              <a:t>nd</a:t>
            </a:r>
            <a:r>
              <a:rPr lang="en-US"/>
              <a:t> edition</a:t>
            </a:r>
            <a:r>
              <a:rPr i="1" lang="en-US"/>
              <a:t> </a:t>
            </a:r>
            <a:r>
              <a:rPr lang="en-US"/>
              <a:t>(Springer, 2013). The homepage for this template exists at the following website:</a:t>
            </a:r>
            <a:endParaRPr/>
          </a:p>
          <a:p>
            <a:pPr indent="0" lvl="0" marL="0" rtl="0" algn="l">
              <a:lnSpc>
                <a:spcPct val="100000"/>
              </a:lnSpc>
              <a:spcBef>
                <a:spcPts val="600"/>
              </a:spcBef>
              <a:spcAft>
                <a:spcPts val="0"/>
              </a:spcAft>
              <a:buSzPts val="1400"/>
              <a:buNone/>
            </a:pPr>
            <a:r>
              <a:rPr lang="en-US"/>
              <a:t>		http://www.assertion-evidence.com</a:t>
            </a:r>
            <a:endParaRPr/>
          </a:p>
          <a:p>
            <a:pPr indent="0" lvl="0" marL="0" rtl="0" algn="l">
              <a:lnSpc>
                <a:spcPct val="100000"/>
              </a:lnSpc>
              <a:spcBef>
                <a:spcPts val="600"/>
              </a:spcBef>
              <a:spcAft>
                <a:spcPts val="0"/>
              </a:spcAft>
              <a:buSzPts val="1400"/>
              <a:buNone/>
            </a:pPr>
            <a:r>
              <a:rPr lang="en-US"/>
              <a:t> 	Right now you are viewing the notes pages. To work on the slides, click on “Slide” under “View.”  Tip: When creating a new presentation, </a:t>
            </a:r>
            <a:r>
              <a:rPr b="1" lang="en-US"/>
              <a:t>save</a:t>
            </a:r>
            <a:r>
              <a:rPr lang="en-US"/>
              <a:t> this file </a:t>
            </a:r>
            <a:r>
              <a:rPr b="1" lang="en-US"/>
              <a:t>as</a:t>
            </a:r>
            <a:r>
              <a:rPr lang="en-US"/>
              <a:t> the name of your presentation.  Warning: </a:t>
            </a:r>
            <a:r>
              <a:rPr i="1" lang="en-US" sz="1200"/>
              <a:t>You are more than welcome to use this template for your presentation slides. You may not, though, distribute this template for profit or distribute this template without giving credit to the source: http://www.assertion-evidence.com/</a:t>
            </a:r>
            <a:endParaRPr/>
          </a:p>
          <a:p>
            <a:pPr indent="0" lvl="0" marL="0" rtl="0" algn="l">
              <a:lnSpc>
                <a:spcPct val="100000"/>
              </a:lnSpc>
              <a:spcBef>
                <a:spcPts val="600"/>
              </a:spcBef>
              <a:spcAft>
                <a:spcPts val="0"/>
              </a:spcAft>
              <a:buSzPts val="1400"/>
              <a:buNone/>
            </a:pPr>
            <a:r>
              <a:rPr lang="en-US"/>
              <a:t>	This slide is for the title slide of a presentation. Consider inserting an image that helps orient the audience to the title. You should not leave this slide until the audience feel comfortable with the title. Spending more time with this slide is good because a common mistake in presentations is to leave the title slide too soon. Because of this mistake, many in the audience do not have the chance to comprehend the key details of the title. See pages 172-184 in </a:t>
            </a:r>
            <a:r>
              <a:rPr i="1" lang="en-US"/>
              <a:t>The Craft of Scientific Presentations, </a:t>
            </a:r>
            <a:r>
              <a:rPr lang="en-US"/>
              <a:t>2</a:t>
            </a:r>
            <a:r>
              <a:rPr baseline="30000" lang="en-US"/>
              <a:t>nd</a:t>
            </a:r>
            <a:r>
              <a:rPr lang="en-US"/>
              <a:t> ed. (CSP).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3" name="Google Shape;33;p2: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 name="Google Shape;34;p2: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endParaRPr/>
          </a:p>
          <a:p>
            <a:pPr indent="0" lvl="0" marL="0" rtl="0" algn="l">
              <a:lnSpc>
                <a:spcPct val="100000"/>
              </a:lnSpc>
              <a:spcBef>
                <a:spcPts val="600"/>
              </a:spcBef>
              <a:spcAft>
                <a:spcPts val="0"/>
              </a:spcAft>
              <a:buSzPts val="1400"/>
              <a:buNone/>
            </a:pPr>
            <a:r>
              <a:rPr lang="en-US"/>
              <a:t>	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endParaRPr/>
          </a:p>
          <a:p>
            <a:pPr indent="0" lvl="0" marL="0" rtl="0" algn="l">
              <a:lnSpc>
                <a:spcPct val="100000"/>
              </a:lnSpc>
              <a:spcBef>
                <a:spcPts val="600"/>
              </a:spcBef>
              <a:spcAft>
                <a:spcPts val="0"/>
              </a:spcAft>
              <a:buSzPts val="1400"/>
              <a:buNone/>
            </a:pPr>
            <a:r>
              <a:rPr lang="en-US"/>
              <a:t>	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i="1" lang="en-US"/>
              <a:t>The Craft of Scientific Presentations, 2</a:t>
            </a:r>
            <a:r>
              <a:rPr baseline="30000" i="1" lang="en-US"/>
              <a:t>nd</a:t>
            </a:r>
            <a:r>
              <a:rPr i="1" lang="en-US"/>
              <a:t> ed. (pages 177-181).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7" name="Google Shape;47;p4: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 name="Google Shape;48;p4: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one that best supports your headline assertion.</a:t>
            </a:r>
            <a:endParaRPr/>
          </a:p>
          <a:p>
            <a:pPr indent="0" lvl="0" marL="0" rtl="0" algn="l">
              <a:lnSpc>
                <a:spcPct val="100000"/>
              </a:lnSpc>
              <a:spcBef>
                <a:spcPts val="600"/>
              </a:spcBef>
              <a:spcAft>
                <a:spcPts val="0"/>
              </a:spcAft>
              <a:buSzPts val="1400"/>
              <a:buNone/>
            </a:pPr>
            <a:r>
              <a:rPr lang="en-US"/>
              <a:t>	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Clr>
                <a:schemeClr val="dk1"/>
              </a:buClr>
              <a:buSzPts val="1100"/>
              <a:buFont typeface="Arial"/>
              <a:buNone/>
            </a:pPr>
            <a:r>
              <a:rPr lang="en-US"/>
              <a:t>Machine learning works by taking in a bunch of data and putting it through an algorithm (which interprets data) to create an output</a:t>
            </a:r>
            <a:endParaRPr/>
          </a:p>
          <a:p>
            <a:pPr indent="0" lvl="0" marL="0" rtl="0" algn="l">
              <a:lnSpc>
                <a:spcPct val="100000"/>
              </a:lnSpc>
              <a:spcBef>
                <a:spcPts val="600"/>
              </a:spcBef>
              <a:spcAft>
                <a:spcPts val="0"/>
              </a:spcAft>
              <a:buClr>
                <a:schemeClr val="dk1"/>
              </a:buClr>
              <a:buSzPts val="1100"/>
              <a:buFont typeface="Arial"/>
              <a:buNone/>
            </a:pPr>
            <a:r>
              <a:rPr lang="en-US"/>
              <a:t>more data = more accuracy</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1400"/>
              <a:buNone/>
            </a:pPr>
            <a:r>
              <a:rPr lang="en-US"/>
              <a:t>In investing, the key is to recognize patterns from history to make predictions about the future in which artificial intelligence can help do that</a:t>
            </a:r>
            <a:endParaRPr/>
          </a:p>
          <a:p>
            <a:pPr indent="0" lvl="0" marL="0" rtl="0" algn="l">
              <a:lnSpc>
                <a:spcPct val="100000"/>
              </a:lnSpc>
              <a:spcBef>
                <a:spcPts val="600"/>
              </a:spcBef>
              <a:spcAft>
                <a:spcPts val="0"/>
              </a:spcAft>
              <a:buSzPts val="1400"/>
              <a:buNone/>
            </a:pPr>
            <a:r>
              <a:rPr lang="en-US" sz="2400"/>
              <a:t>linear regression</a:t>
            </a:r>
            <a:endParaRPr sz="2400"/>
          </a:p>
          <a:p>
            <a:pPr indent="0" lvl="0" marL="0" rtl="0" algn="l">
              <a:lnSpc>
                <a:spcPct val="100000"/>
              </a:lnSpc>
              <a:spcBef>
                <a:spcPts val="600"/>
              </a:spcBef>
              <a:spcAft>
                <a:spcPts val="0"/>
              </a:spcAft>
              <a:buSzPts val="1400"/>
              <a:buNone/>
            </a:pPr>
            <a:r>
              <a:rPr lang="en-US" sz="1500">
                <a:solidFill>
                  <a:srgbClr val="040C28"/>
                </a:solidFill>
                <a:highlight>
                  <a:srgbClr val="D3E3FD"/>
                </a:highlight>
                <a:latin typeface="Roboto"/>
                <a:ea typeface="Roboto"/>
                <a:cs typeface="Roboto"/>
                <a:sym typeface="Roboto"/>
              </a:rPr>
              <a:t>used to predict the value of a variable based on the value of another variable</a:t>
            </a:r>
            <a:r>
              <a:rPr lang="en-US" sz="1500">
                <a:solidFill>
                  <a:srgbClr val="1F1F1F"/>
                </a:solidFill>
                <a:highlight>
                  <a:srgbClr val="FFFFFF"/>
                </a:highlight>
                <a:latin typeface="Roboto"/>
                <a:ea typeface="Roboto"/>
                <a:cs typeface="Roboto"/>
                <a:sym typeface="Roboto"/>
              </a:rPr>
              <a:t>.</a:t>
            </a: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57" name="Google Shape;57;p6:notes"/>
          <p:cNvSpPr/>
          <p:nvPr>
            <p:ph idx="2" type="sldImg"/>
          </p:nvPr>
        </p:nvSpPr>
        <p:spPr>
          <a:xfrm>
            <a:off x="1160463" y="698500"/>
            <a:ext cx="4538700" cy="340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 name="Google Shape;58;p6:notes"/>
          <p:cNvSpPr txBox="1"/>
          <p:nvPr>
            <p:ph idx="1" type="body"/>
          </p:nvPr>
        </p:nvSpPr>
        <p:spPr>
          <a:xfrm>
            <a:off x="912813" y="4343400"/>
            <a:ext cx="5032500" cy="41133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65" name="Google Shape;65;p8: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 name="Google Shape;66;p8: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74" name="Google Shape;74;p10: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 name="Google Shape;75;p10: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Conclusion slide. Use the headline (no more than two lines) to state your most important conclusion. Begin the headline with </a:t>
            </a:r>
            <a:r>
              <a:rPr i="1" lang="en-US"/>
              <a:t>In summary</a:t>
            </a:r>
            <a:r>
              <a:rPr lang="en-US"/>
              <a:t> or </a:t>
            </a:r>
            <a:r>
              <a:rPr i="1" lang="en-US"/>
              <a:t>In conclusion</a:t>
            </a:r>
            <a:r>
              <a:rPr lang="en-US"/>
              <a:t> to ensure that the audience knows they have come to the presentation’s end. Support that headline with an image and parallel points. </a:t>
            </a:r>
            <a:endParaRPr/>
          </a:p>
          <a:p>
            <a:pPr indent="0" lvl="0" marL="0" rtl="0" algn="l">
              <a:lnSpc>
                <a:spcPct val="100000"/>
              </a:lnSpc>
              <a:spcBef>
                <a:spcPts val="600"/>
              </a:spcBef>
              <a:spcAft>
                <a:spcPts val="0"/>
              </a:spcAft>
              <a:buSzPts val="1400"/>
              <a:buNone/>
            </a:pPr>
            <a:r>
              <a:rPr lang="en-US"/>
              <a:t>	This slide should be your last slide. Audiences lose patience when they believe that they have come to the end, but other slides follow. </a:t>
            </a:r>
            <a:endParaRPr/>
          </a:p>
          <a:p>
            <a:pPr indent="0" lvl="0" marL="0" rtl="0" algn="l">
              <a:lnSpc>
                <a:spcPct val="100000"/>
              </a:lnSpc>
              <a:spcBef>
                <a:spcPts val="600"/>
              </a:spcBef>
              <a:spcAft>
                <a:spcPts val="0"/>
              </a:spcAft>
              <a:buSzPts val="1400"/>
              <a:buNone/>
            </a:pPr>
            <a:r>
              <a:rPr lang="en-US"/>
              <a:t>	Notice that the word </a:t>
            </a:r>
            <a:r>
              <a:rPr i="1" lang="en-US"/>
              <a:t>Questions</a:t>
            </a:r>
            <a:r>
              <a:rPr lang="en-US"/>
              <a:t> appears at the bottom of this slide. That strategy is much more effective than burning a slide with just the word </a:t>
            </a:r>
            <a:r>
              <a:rPr i="1" lang="en-US"/>
              <a:t>Questions</a:t>
            </a:r>
            <a:r>
              <a:rPr lang="en-US"/>
              <a:t>. This slide allows the audience to look at the most important slide of the presentation during the question period. See </a:t>
            </a:r>
            <a:r>
              <a:rPr i="1" lang="en-US"/>
              <a:t>The Craft of Scientific Presentations, 2</a:t>
            </a:r>
            <a:r>
              <a:rPr baseline="30000" i="1" lang="en-US"/>
              <a:t>nd</a:t>
            </a:r>
            <a:r>
              <a:rPr i="1" lang="en-US"/>
              <a:t> ed</a:t>
            </a:r>
            <a:r>
              <a:rPr lang="en-US"/>
              <a:t>.</a:t>
            </a:r>
            <a:r>
              <a:rPr i="1" lang="en-US"/>
              <a:t>, </a:t>
            </a:r>
            <a:r>
              <a:rPr lang="en-US"/>
              <a:t>pages 182-183.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3"/>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76200" y="53975"/>
            <a:ext cx="7772400" cy="646331"/>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76200" y="2514600"/>
            <a:ext cx="4419600" cy="461665"/>
          </a:xfrm>
          <a:prstGeom prst="rect">
            <a:avLst/>
          </a:prstGeom>
          <a:noFill/>
          <a:ln>
            <a:noFill/>
          </a:ln>
        </p:spPr>
        <p:txBody>
          <a:bodyPr anchorCtr="0" anchor="t" bIns="45700" lIns="91425" spcFirstLastPara="1" rIns="91425" wrap="square" tIns="45700">
            <a:spAutoFit/>
          </a:bodyPr>
          <a:lstStyle>
            <a:lvl1pPr lvl="0" algn="l">
              <a:lnSpc>
                <a:spcPct val="100000"/>
              </a:lnSpc>
              <a:spcBef>
                <a:spcPts val="480"/>
              </a:spcBef>
              <a:spcAft>
                <a:spcPts val="0"/>
              </a:spcAft>
              <a:buClr>
                <a:srgbClr val="888888"/>
              </a:buClr>
              <a:buSzPts val="2400"/>
              <a:buFont typeface="Calibri"/>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5"/>
          <p:cNvSpPr txBox="1"/>
          <p:nvPr>
            <p:ph type="title"/>
          </p:nvPr>
        </p:nvSpPr>
        <p:spPr>
          <a:xfrm>
            <a:off x="76200" y="86380"/>
            <a:ext cx="8915400" cy="523220"/>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 type="body"/>
          </p:nvPr>
        </p:nvSpPr>
        <p:spPr>
          <a:xfrm>
            <a:off x="457200" y="1600200"/>
            <a:ext cx="4876800"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480"/>
              </a:spcBef>
              <a:spcAft>
                <a:spcPts val="0"/>
              </a:spcAft>
              <a:buClr>
                <a:schemeClr val="dk1"/>
              </a:buClr>
              <a:buSzPts val="2400"/>
              <a:buFont typeface="Calibri"/>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 name="Google Shape;21;p15"/>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76200" y="86380"/>
            <a:ext cx="8915400" cy="523220"/>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457200" y="1600200"/>
            <a:ext cx="4876800" cy="461665"/>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48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
          <p:cNvSpPr/>
          <p:nvPr/>
        </p:nvSpPr>
        <p:spPr>
          <a:xfrm>
            <a:off x="152400" y="2895600"/>
            <a:ext cx="3352800" cy="2082800"/>
          </a:xfrm>
          <a:prstGeom prst="rect">
            <a:avLst/>
          </a:prstGeom>
          <a:noFill/>
          <a:ln>
            <a:noFill/>
          </a:ln>
        </p:spPr>
        <p:txBody>
          <a:bodyPr anchorCtr="0" anchor="t" bIns="25400" lIns="91425" spcFirstLastPara="1" rIns="91425" wrap="square" tIns="254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62626"/>
                </a:solidFill>
                <a:latin typeface="Calibri"/>
                <a:ea typeface="Calibri"/>
                <a:cs typeface="Calibri"/>
                <a:sym typeface="Calibri"/>
              </a:rPr>
              <a:t>Bethany Tran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rPr b="1" i="0" lang="en-US" sz="1800" u="none" cap="none" strike="noStrike">
                <a:solidFill>
                  <a:srgbClr val="262626"/>
                </a:solidFill>
                <a:latin typeface="Calibri"/>
                <a:ea typeface="Calibri"/>
                <a:cs typeface="Calibri"/>
                <a:sym typeface="Calibri"/>
              </a:rPr>
              <a:t>Computer Engineering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2626"/>
                </a:solidFill>
                <a:latin typeface="Calibri"/>
                <a:ea typeface="Calibri"/>
                <a:cs typeface="Calibri"/>
                <a:sym typeface="Calibri"/>
              </a:rPr>
              <a:t>Texas A&amp;M University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rPr b="1" i="0" lang="en-US" sz="1800" u="none" cap="none" strike="noStrike">
                <a:solidFill>
                  <a:srgbClr val="262626"/>
                </a:solidFill>
                <a:latin typeface="Calibri"/>
                <a:ea typeface="Calibri"/>
                <a:cs typeface="Calibri"/>
                <a:sym typeface="Calibri"/>
              </a:rPr>
              <a:t>09/21/24</a:t>
            </a:r>
            <a:endParaRPr b="1" i="0" sz="2400" u="none" cap="none" strike="noStrike">
              <a:solidFill>
                <a:srgbClr val="262626"/>
              </a:solidFill>
              <a:latin typeface="Calibri"/>
              <a:ea typeface="Calibri"/>
              <a:cs typeface="Calibri"/>
              <a:sym typeface="Calibri"/>
            </a:endParaRPr>
          </a:p>
        </p:txBody>
      </p:sp>
      <p:sp>
        <p:nvSpPr>
          <p:cNvPr id="28" name="Google Shape;28;p1"/>
          <p:cNvSpPr txBox="1"/>
          <p:nvPr/>
        </p:nvSpPr>
        <p:spPr>
          <a:xfrm>
            <a:off x="76200" y="76200"/>
            <a:ext cx="750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Artificial Intelligence in </a:t>
            </a:r>
            <a:r>
              <a:rPr b="1" lang="en-US" sz="3600">
                <a:latin typeface="Calibri"/>
                <a:ea typeface="Calibri"/>
                <a:cs typeface="Calibri"/>
                <a:sym typeface="Calibri"/>
              </a:rPr>
              <a:t>Finance</a:t>
            </a:r>
            <a:endParaRPr b="0" i="0" sz="1400" u="none" cap="none" strike="noStrike">
              <a:solidFill>
                <a:srgbClr val="000000"/>
              </a:solidFill>
              <a:latin typeface="Arial"/>
              <a:ea typeface="Arial"/>
              <a:cs typeface="Arial"/>
              <a:sym typeface="Arial"/>
            </a:endParaRPr>
          </a:p>
        </p:txBody>
      </p:sp>
      <p:pic>
        <p:nvPicPr>
          <p:cNvPr id="29" name="Google Shape;29;p1"/>
          <p:cNvPicPr preferRelativeResize="0"/>
          <p:nvPr/>
        </p:nvPicPr>
        <p:blipFill rotWithShape="1">
          <a:blip r:embed="rId3">
            <a:alphaModFix/>
          </a:blip>
          <a:srcRect b="0" l="0" r="0" t="0"/>
          <a:stretch/>
        </p:blipFill>
        <p:spPr>
          <a:xfrm>
            <a:off x="113550" y="6111099"/>
            <a:ext cx="824375" cy="674825"/>
          </a:xfrm>
          <a:prstGeom prst="rect">
            <a:avLst/>
          </a:prstGeom>
          <a:noFill/>
          <a:ln>
            <a:noFill/>
          </a:ln>
        </p:spPr>
      </p:pic>
      <p:pic>
        <p:nvPicPr>
          <p:cNvPr id="30" name="Google Shape;30;p1"/>
          <p:cNvPicPr preferRelativeResize="0"/>
          <p:nvPr/>
        </p:nvPicPr>
        <p:blipFill>
          <a:blip r:embed="rId4">
            <a:alphaModFix/>
          </a:blip>
          <a:stretch>
            <a:fillRect/>
          </a:stretch>
        </p:blipFill>
        <p:spPr>
          <a:xfrm>
            <a:off x="3394575" y="1650138"/>
            <a:ext cx="5334001" cy="35577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2"/>
          <p:cNvSpPr/>
          <p:nvPr/>
        </p:nvSpPr>
        <p:spPr>
          <a:xfrm>
            <a:off x="755723" y="1260396"/>
            <a:ext cx="1709700" cy="1687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 name="Google Shape;37;p2"/>
          <p:cNvSpPr txBox="1"/>
          <p:nvPr>
            <p:ph idx="12" type="sldNum"/>
          </p:nvPr>
        </p:nvSpPr>
        <p:spPr>
          <a:xfrm>
            <a:off x="76200" y="62642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38" name="Google Shape;38;p2"/>
          <p:cNvSpPr/>
          <p:nvPr/>
        </p:nvSpPr>
        <p:spPr>
          <a:xfrm>
            <a:off x="2687925" y="1754225"/>
            <a:ext cx="5538000" cy="789900"/>
          </a:xfrm>
          <a:prstGeom prst="rect">
            <a:avLst/>
          </a:prstGeom>
          <a:noFill/>
          <a:ln>
            <a:noFill/>
          </a:ln>
        </p:spPr>
        <p:txBody>
          <a:bodyPr anchorCtr="0" anchor="t" bIns="25400" lIns="63500" spcFirstLastPara="1" rIns="63500" wrap="square" tIns="254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62626"/>
                </a:solidFill>
                <a:latin typeface="Calibri"/>
                <a:ea typeface="Calibri"/>
                <a:cs typeface="Calibri"/>
                <a:sym typeface="Calibri"/>
              </a:rPr>
              <a:t>AI uses machine learning to draw conclusions</a:t>
            </a:r>
            <a:endParaRPr b="1" i="0" sz="2400" u="none" cap="none" strike="noStrike">
              <a:solidFill>
                <a:srgbClr val="262626"/>
              </a:solidFill>
              <a:latin typeface="Calibri"/>
              <a:ea typeface="Calibri"/>
              <a:cs typeface="Calibri"/>
              <a:sym typeface="Calibri"/>
            </a:endParaRPr>
          </a:p>
        </p:txBody>
      </p:sp>
      <p:sp>
        <p:nvSpPr>
          <p:cNvPr id="39" name="Google Shape;39;p2"/>
          <p:cNvSpPr/>
          <p:nvPr/>
        </p:nvSpPr>
        <p:spPr>
          <a:xfrm>
            <a:off x="3881825" y="3420250"/>
            <a:ext cx="4823400" cy="789900"/>
          </a:xfrm>
          <a:prstGeom prst="rect">
            <a:avLst/>
          </a:prstGeom>
          <a:noFill/>
          <a:ln>
            <a:noFill/>
          </a:ln>
        </p:spPr>
        <p:txBody>
          <a:bodyPr anchorCtr="0" anchor="t" bIns="25400" lIns="63500" spcFirstLastPara="1" rIns="63500" wrap="square" tIns="254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the</a:t>
            </a:r>
            <a:r>
              <a:rPr b="1" i="0" lang="en-US" sz="2400" u="none" cap="none" strike="noStrike">
                <a:solidFill>
                  <a:srgbClr val="262626"/>
                </a:solidFill>
                <a:latin typeface="Calibri"/>
                <a:ea typeface="Calibri"/>
                <a:cs typeface="Calibri"/>
                <a:sym typeface="Calibri"/>
              </a:rPr>
              <a:t> </a:t>
            </a:r>
            <a:r>
              <a:rPr b="1" lang="en-US" sz="2400">
                <a:solidFill>
                  <a:srgbClr val="262626"/>
                </a:solidFill>
                <a:latin typeface="Calibri"/>
                <a:ea typeface="Calibri"/>
                <a:cs typeface="Calibri"/>
                <a:sym typeface="Calibri"/>
              </a:rPr>
              <a:t>implementation</a:t>
            </a:r>
            <a:r>
              <a:rPr b="1" lang="en-US" sz="2400">
                <a:solidFill>
                  <a:srgbClr val="262626"/>
                </a:solidFill>
                <a:latin typeface="Calibri"/>
                <a:ea typeface="Calibri"/>
                <a:cs typeface="Calibri"/>
                <a:sym typeface="Calibri"/>
              </a:rPr>
              <a:t> of</a:t>
            </a:r>
            <a:r>
              <a:rPr b="1" i="0" lang="en-US" sz="2400" u="none" cap="none" strike="noStrike">
                <a:solidFill>
                  <a:srgbClr val="262626"/>
                </a:solidFill>
                <a:latin typeface="Calibri"/>
                <a:ea typeface="Calibri"/>
                <a:cs typeface="Calibri"/>
                <a:sym typeface="Calibri"/>
              </a:rPr>
              <a:t> “Robo-advisors”</a:t>
            </a:r>
            <a:endParaRPr b="1" i="0" sz="2400" u="none" cap="none" strike="noStrike">
              <a:solidFill>
                <a:srgbClr val="262626"/>
              </a:solidFill>
              <a:latin typeface="Calibri"/>
              <a:ea typeface="Calibri"/>
              <a:cs typeface="Calibri"/>
              <a:sym typeface="Calibri"/>
            </a:endParaRPr>
          </a:p>
        </p:txBody>
      </p:sp>
      <p:sp>
        <p:nvSpPr>
          <p:cNvPr id="40" name="Google Shape;40;p2"/>
          <p:cNvSpPr/>
          <p:nvPr/>
        </p:nvSpPr>
        <p:spPr>
          <a:xfrm>
            <a:off x="5188425" y="5398175"/>
            <a:ext cx="3095400" cy="789900"/>
          </a:xfrm>
          <a:prstGeom prst="rect">
            <a:avLst/>
          </a:prstGeom>
          <a:noFill/>
          <a:ln>
            <a:noFill/>
          </a:ln>
        </p:spPr>
        <p:txBody>
          <a:bodyPr anchorCtr="0" anchor="t" bIns="25400" lIns="63500" spcFirstLastPara="1" rIns="63500" wrap="square" tIns="254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Controversies with AI in finance</a:t>
            </a:r>
            <a:endParaRPr b="0" i="0" sz="1400" u="none" cap="none" strike="noStrike">
              <a:solidFill>
                <a:srgbClr val="000000"/>
              </a:solidFill>
              <a:latin typeface="Arial"/>
              <a:ea typeface="Arial"/>
              <a:cs typeface="Arial"/>
              <a:sym typeface="Arial"/>
            </a:endParaRPr>
          </a:p>
        </p:txBody>
      </p:sp>
      <p:sp>
        <p:nvSpPr>
          <p:cNvPr id="41" name="Google Shape;41;p2"/>
          <p:cNvSpPr txBox="1"/>
          <p:nvPr/>
        </p:nvSpPr>
        <p:spPr>
          <a:xfrm>
            <a:off x="76200" y="76200"/>
            <a:ext cx="90297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Artificial intelligence has been successful in the financial world so far but with some controversies</a:t>
            </a:r>
            <a:endParaRPr b="0" i="0" sz="1400" u="none" cap="none" strike="noStrike">
              <a:solidFill>
                <a:srgbClr val="000000"/>
              </a:solidFill>
              <a:latin typeface="Arial"/>
              <a:ea typeface="Arial"/>
              <a:cs typeface="Arial"/>
              <a:sym typeface="Arial"/>
            </a:endParaRPr>
          </a:p>
        </p:txBody>
      </p:sp>
      <p:pic>
        <p:nvPicPr>
          <p:cNvPr id="42" name="Google Shape;42;p2"/>
          <p:cNvPicPr preferRelativeResize="0"/>
          <p:nvPr/>
        </p:nvPicPr>
        <p:blipFill rotWithShape="1">
          <a:blip r:embed="rId3">
            <a:alphaModFix/>
          </a:blip>
          <a:srcRect b="0" l="0" r="0" t="0"/>
          <a:stretch/>
        </p:blipFill>
        <p:spPr>
          <a:xfrm>
            <a:off x="370300" y="1406419"/>
            <a:ext cx="2480675" cy="1395355"/>
          </a:xfrm>
          <a:prstGeom prst="rect">
            <a:avLst/>
          </a:prstGeom>
          <a:noFill/>
          <a:ln>
            <a:noFill/>
          </a:ln>
        </p:spPr>
      </p:pic>
      <p:pic>
        <p:nvPicPr>
          <p:cNvPr id="43" name="Google Shape;43;p2"/>
          <p:cNvPicPr preferRelativeResize="0"/>
          <p:nvPr/>
        </p:nvPicPr>
        <p:blipFill rotWithShape="1">
          <a:blip r:embed="rId4">
            <a:alphaModFix/>
          </a:blip>
          <a:srcRect b="0" l="0" r="0" t="0"/>
          <a:stretch/>
        </p:blipFill>
        <p:spPr>
          <a:xfrm>
            <a:off x="1995163" y="2941875"/>
            <a:ext cx="1886663" cy="1886663"/>
          </a:xfrm>
          <a:prstGeom prst="rect">
            <a:avLst/>
          </a:prstGeom>
          <a:noFill/>
          <a:ln>
            <a:noFill/>
          </a:ln>
        </p:spPr>
      </p:pic>
      <p:pic>
        <p:nvPicPr>
          <p:cNvPr id="44" name="Google Shape;44;p2"/>
          <p:cNvPicPr preferRelativeResize="0"/>
          <p:nvPr/>
        </p:nvPicPr>
        <p:blipFill>
          <a:blip r:embed="rId5">
            <a:alphaModFix/>
          </a:blip>
          <a:stretch>
            <a:fillRect/>
          </a:stretch>
        </p:blipFill>
        <p:spPr>
          <a:xfrm>
            <a:off x="3397750" y="4938275"/>
            <a:ext cx="1709700" cy="1709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4"/>
          <p:cNvSpPr txBox="1"/>
          <p:nvPr>
            <p:ph idx="12" type="sldNum"/>
          </p:nvPr>
        </p:nvSpPr>
        <p:spPr>
          <a:xfrm>
            <a:off x="76200" y="6416675"/>
            <a:ext cx="2133600" cy="3651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51" name="Google Shape;51;p4"/>
          <p:cNvSpPr txBox="1"/>
          <p:nvPr/>
        </p:nvSpPr>
        <p:spPr>
          <a:xfrm>
            <a:off x="288925" y="60325"/>
            <a:ext cx="18415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4"/>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Calibri"/>
                <a:ea typeface="Calibri"/>
                <a:cs typeface="Calibri"/>
                <a:sym typeface="Calibri"/>
              </a:rPr>
              <a:t>Artificial Intelligence uses machine learning algorithms to draw conclusions</a:t>
            </a:r>
            <a:endParaRPr b="0" i="0" sz="1400" u="none" cap="none" strike="noStrike">
              <a:solidFill>
                <a:srgbClr val="000000"/>
              </a:solidFill>
              <a:latin typeface="Arial"/>
              <a:ea typeface="Arial"/>
              <a:cs typeface="Arial"/>
              <a:sym typeface="Arial"/>
            </a:endParaRPr>
          </a:p>
        </p:txBody>
      </p:sp>
      <p:sp>
        <p:nvSpPr>
          <p:cNvPr id="53" name="Google Shape;53;p4"/>
          <p:cNvSpPr txBox="1"/>
          <p:nvPr/>
        </p:nvSpPr>
        <p:spPr>
          <a:xfrm>
            <a:off x="6943500" y="6524850"/>
            <a:ext cx="2200500" cy="301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https://towardsdatascience.com/</a:t>
            </a:r>
            <a:endParaRPr b="0" i="0" sz="1000" u="none" cap="none" strike="noStrike">
              <a:solidFill>
                <a:schemeClr val="dk1"/>
              </a:solidFill>
              <a:latin typeface="Calibri"/>
              <a:ea typeface="Calibri"/>
              <a:cs typeface="Calibri"/>
              <a:sym typeface="Calibri"/>
            </a:endParaRPr>
          </a:p>
        </p:txBody>
      </p:sp>
      <p:pic>
        <p:nvPicPr>
          <p:cNvPr id="54" name="Google Shape;54;p4"/>
          <p:cNvPicPr preferRelativeResize="0"/>
          <p:nvPr/>
        </p:nvPicPr>
        <p:blipFill>
          <a:blip r:embed="rId3">
            <a:alphaModFix/>
          </a:blip>
          <a:stretch>
            <a:fillRect/>
          </a:stretch>
        </p:blipFill>
        <p:spPr>
          <a:xfrm>
            <a:off x="286537" y="1572875"/>
            <a:ext cx="8577225" cy="391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6"/>
          <p:cNvSpPr txBox="1"/>
          <p:nvPr>
            <p:ph idx="12" type="sldNum"/>
          </p:nvPr>
        </p:nvSpPr>
        <p:spPr>
          <a:xfrm>
            <a:off x="76200" y="64166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61" name="Google Shape;61;p6"/>
          <p:cNvSpPr txBox="1"/>
          <p:nvPr/>
        </p:nvSpPr>
        <p:spPr>
          <a:xfrm>
            <a:off x="76200" y="45491"/>
            <a:ext cx="8915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AI can be applied to the financial industry as a “robo-advisor”</a:t>
            </a:r>
            <a:endParaRPr b="0" i="0" sz="1400" u="none" cap="none" strike="noStrike">
              <a:solidFill>
                <a:srgbClr val="000000"/>
              </a:solidFill>
              <a:latin typeface="Arial"/>
              <a:ea typeface="Arial"/>
              <a:cs typeface="Arial"/>
              <a:sym typeface="Arial"/>
            </a:endParaRPr>
          </a:p>
        </p:txBody>
      </p:sp>
      <p:pic>
        <p:nvPicPr>
          <p:cNvPr id="62" name="Google Shape;62;p6"/>
          <p:cNvPicPr preferRelativeResize="0"/>
          <p:nvPr/>
        </p:nvPicPr>
        <p:blipFill>
          <a:blip r:embed="rId3">
            <a:alphaModFix/>
          </a:blip>
          <a:stretch>
            <a:fillRect/>
          </a:stretch>
        </p:blipFill>
        <p:spPr>
          <a:xfrm>
            <a:off x="1320573" y="1429800"/>
            <a:ext cx="6426675" cy="4368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8"/>
          <p:cNvSpPr txBox="1"/>
          <p:nvPr>
            <p:ph idx="12" type="sldNum"/>
          </p:nvPr>
        </p:nvSpPr>
        <p:spPr>
          <a:xfrm>
            <a:off x="76200" y="6416675"/>
            <a:ext cx="2133600" cy="3651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69" name="Google Shape;69;p8"/>
          <p:cNvSpPr txBox="1"/>
          <p:nvPr/>
        </p:nvSpPr>
        <p:spPr>
          <a:xfrm>
            <a:off x="76200" y="76200"/>
            <a:ext cx="8997900" cy="523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2800">
                <a:latin typeface="Calibri"/>
                <a:ea typeface="Calibri"/>
                <a:cs typeface="Calibri"/>
                <a:sym typeface="Calibri"/>
              </a:rPr>
              <a:t>Robo-advisors potentially violate economic protection laws</a:t>
            </a:r>
            <a:endParaRPr b="1" sz="2800">
              <a:latin typeface="Calibri"/>
              <a:ea typeface="Calibri"/>
              <a:cs typeface="Calibri"/>
              <a:sym typeface="Calibri"/>
            </a:endParaRPr>
          </a:p>
        </p:txBody>
      </p:sp>
      <p:sp>
        <p:nvSpPr>
          <p:cNvPr id="70" name="Google Shape;70;p8"/>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1100"/>
              <a:buFont typeface="Arial"/>
              <a:buNone/>
            </a:pPr>
            <a:r>
              <a:rPr lang="en-US" sz="700">
                <a:solidFill>
                  <a:schemeClr val="dk1"/>
                </a:solidFill>
              </a:rPr>
              <a:t>Hard Law and Soft Law Regulations of Artificial Intelligence in Investment Management</a:t>
            </a:r>
            <a:endParaRPr b="0" i="0" sz="700" u="none" cap="none" strike="noStrike">
              <a:solidFill>
                <a:schemeClr val="dk1"/>
              </a:solidFill>
              <a:latin typeface="Calibri"/>
              <a:ea typeface="Calibri"/>
              <a:cs typeface="Calibri"/>
              <a:sym typeface="Calibri"/>
            </a:endParaRPr>
          </a:p>
        </p:txBody>
      </p:sp>
      <p:pic>
        <p:nvPicPr>
          <p:cNvPr id="71" name="Google Shape;71;p8"/>
          <p:cNvPicPr preferRelativeResize="0"/>
          <p:nvPr/>
        </p:nvPicPr>
        <p:blipFill>
          <a:blip r:embed="rId3">
            <a:alphaModFix/>
          </a:blip>
          <a:stretch>
            <a:fillRect/>
          </a:stretch>
        </p:blipFill>
        <p:spPr>
          <a:xfrm>
            <a:off x="1300000" y="1238238"/>
            <a:ext cx="6915150" cy="438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78" name="Google Shape;78;p10"/>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2800">
                <a:latin typeface="Calibri"/>
                <a:ea typeface="Calibri"/>
                <a:cs typeface="Calibri"/>
                <a:sym typeface="Calibri"/>
              </a:rPr>
              <a:t>Artificial intelligence has been successful in the financial world so far but with some controversies</a:t>
            </a:r>
            <a:endParaRPr b="1" sz="2800">
              <a:latin typeface="Calibri"/>
              <a:ea typeface="Calibri"/>
              <a:cs typeface="Calibri"/>
              <a:sym typeface="Calibri"/>
            </a:endParaRPr>
          </a:p>
        </p:txBody>
      </p:sp>
      <p:sp>
        <p:nvSpPr>
          <p:cNvPr id="79" name="Google Shape;79;p10"/>
          <p:cNvSpPr/>
          <p:nvPr/>
        </p:nvSpPr>
        <p:spPr>
          <a:xfrm>
            <a:off x="381000" y="2286000"/>
            <a:ext cx="3810000" cy="2785500"/>
          </a:xfrm>
          <a:prstGeom prst="rect">
            <a:avLst/>
          </a:prstGeom>
          <a:noFill/>
          <a:ln>
            <a:noFill/>
          </a:ln>
        </p:spPr>
        <p:txBody>
          <a:bodyPr anchorCtr="0" anchor="t" bIns="25400" lIns="63500" spcFirstLastPara="1" rIns="63500" wrap="square" tIns="254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AI uses machine learning to draw conclusions</a:t>
            </a:r>
            <a:endParaRPr b="1" i="0" sz="2400" u="none" cap="none" strike="noStrike">
              <a:solidFill>
                <a:srgbClr val="262626"/>
              </a:solidFill>
              <a:latin typeface="Calibri"/>
              <a:ea typeface="Calibri"/>
              <a:cs typeface="Calibri"/>
              <a:sym typeface="Calibri"/>
            </a:endParaRPr>
          </a:p>
          <a:p>
            <a:pPr indent="0" lvl="0" marL="0" rtl="0" algn="l">
              <a:spcBef>
                <a:spcPts val="0"/>
              </a:spcBef>
              <a:spcAft>
                <a:spcPts val="0"/>
              </a:spcAft>
              <a:buClr>
                <a:schemeClr val="dk1"/>
              </a:buClr>
              <a:buSzPts val="2400"/>
              <a:buFont typeface="Arial"/>
              <a:buNone/>
            </a:pPr>
            <a:r>
              <a:t/>
            </a:r>
            <a:endParaRPr b="1" sz="2400">
              <a:solidFill>
                <a:srgbClr val="262626"/>
              </a:solidFill>
              <a:latin typeface="Calibri"/>
              <a:ea typeface="Calibri"/>
              <a:cs typeface="Calibri"/>
              <a:sym typeface="Calibri"/>
            </a:endParaRPr>
          </a:p>
          <a:p>
            <a:pPr indent="0" lvl="0" marL="0" rtl="0" algn="l">
              <a:spcBef>
                <a:spcPts val="0"/>
              </a:spcBef>
              <a:spcAft>
                <a:spcPts val="0"/>
              </a:spcAft>
              <a:buClr>
                <a:schemeClr val="dk1"/>
              </a:buClr>
              <a:buSzPts val="2400"/>
              <a:buFont typeface="Arial"/>
              <a:buNone/>
            </a:pPr>
            <a:r>
              <a:rPr b="1" lang="en-US" sz="2400">
                <a:solidFill>
                  <a:srgbClr val="262626"/>
                </a:solidFill>
                <a:latin typeface="Calibri"/>
                <a:ea typeface="Calibri"/>
                <a:cs typeface="Calibri"/>
                <a:sym typeface="Calibri"/>
              </a:rPr>
              <a:t>AI as a “robo-advisor”</a:t>
            </a:r>
            <a:endParaRPr b="1" sz="2400">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Controversies regarding said “robo-advisors”</a:t>
            </a:r>
            <a:endParaRPr b="1" i="0" sz="2400" u="none" cap="none" strike="noStrike">
              <a:solidFill>
                <a:srgbClr val="262626"/>
              </a:solidFill>
              <a:latin typeface="Calibri"/>
              <a:ea typeface="Calibri"/>
              <a:cs typeface="Calibri"/>
              <a:sym typeface="Calibri"/>
            </a:endParaRPr>
          </a:p>
        </p:txBody>
      </p:sp>
      <p:pic>
        <p:nvPicPr>
          <p:cNvPr id="80" name="Google Shape;80;p10"/>
          <p:cNvPicPr preferRelativeResize="0"/>
          <p:nvPr/>
        </p:nvPicPr>
        <p:blipFill>
          <a:blip r:embed="rId3">
            <a:alphaModFix/>
          </a:blip>
          <a:stretch>
            <a:fillRect/>
          </a:stretch>
        </p:blipFill>
        <p:spPr>
          <a:xfrm>
            <a:off x="4274275" y="2464413"/>
            <a:ext cx="4648200" cy="24286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2014-02-19T23:34:34Z</dcterms:created>
  <dc:creator>borchern</dc:creator>
</cp:coreProperties>
</file>