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60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56" name="Google Shape;56;p1: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 name="Google Shape;57;p1:notes"/>
          <p:cNvSpPr txBox="1"/>
          <p:nvPr>
            <p:ph idx="1" type="body"/>
          </p:nvPr>
        </p:nvSpPr>
        <p:spPr>
          <a:xfrm>
            <a:off x="912813" y="4343400"/>
            <a:ext cx="5032375" cy="4113213"/>
          </a:xfrm>
          <a:prstGeom prst="rect">
            <a:avLst/>
          </a:prstGeom>
          <a:noFill/>
          <a:ln>
            <a:noFill/>
          </a:ln>
        </p:spPr>
        <p:txBody>
          <a:bodyPr anchorCtr="0" anchor="t" bIns="44425" lIns="90450" spcFirstLastPara="1" rIns="90450" wrap="square" tIns="44425">
            <a:noAutofit/>
          </a:bodyPr>
          <a:lstStyle/>
          <a:p>
            <a:pPr indent="0" lvl="0" marL="0" rtl="0" algn="l">
              <a:spcBef>
                <a:spcPts val="0"/>
              </a:spcBef>
              <a:spcAft>
                <a:spcPts val="0"/>
              </a:spcAft>
              <a:buNone/>
            </a:pPr>
            <a:r>
              <a:rPr lang="en-US"/>
              <a:t>This 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i="1" lang="en-US"/>
              <a:t>The Craft of Scientific Presentations, </a:t>
            </a:r>
            <a:r>
              <a:rPr lang="en-US"/>
              <a:t>2</a:t>
            </a:r>
            <a:r>
              <a:rPr baseline="30000" lang="en-US"/>
              <a:t>nd</a:t>
            </a:r>
            <a:r>
              <a:rPr lang="en-US"/>
              <a:t> edition</a:t>
            </a:r>
            <a:r>
              <a:rPr i="1" lang="en-US"/>
              <a:t> </a:t>
            </a:r>
            <a:r>
              <a:rPr lang="en-US"/>
              <a:t>(Springer, 2013). The homepage for this template exists at the following website:</a:t>
            </a:r>
            <a:endParaRPr/>
          </a:p>
          <a:p>
            <a:pPr indent="0" lvl="0" marL="0" rtl="0" algn="l">
              <a:spcBef>
                <a:spcPts val="600"/>
              </a:spcBef>
              <a:spcAft>
                <a:spcPts val="0"/>
              </a:spcAft>
              <a:buNone/>
            </a:pPr>
            <a:r>
              <a:rPr lang="en-US"/>
              <a:t>		http://www.assertion-evidence.com</a:t>
            </a:r>
            <a:endParaRPr/>
          </a:p>
          <a:p>
            <a:pPr indent="0" lvl="0" marL="0" rtl="0" algn="l">
              <a:spcBef>
                <a:spcPts val="600"/>
              </a:spcBef>
              <a:spcAft>
                <a:spcPts val="0"/>
              </a:spcAft>
              <a:buNone/>
            </a:pPr>
            <a:r>
              <a:rPr lang="en-US"/>
              <a:t> 	Right now you are viewing the notes pages. To work on the slides, click on “Slide” under “View.”  Tip: When creating a new presentation, </a:t>
            </a:r>
            <a:r>
              <a:rPr b="1" lang="en-US"/>
              <a:t>save</a:t>
            </a:r>
            <a:r>
              <a:rPr lang="en-US"/>
              <a:t> this file </a:t>
            </a:r>
            <a:r>
              <a:rPr b="1" lang="en-US"/>
              <a:t>as</a:t>
            </a:r>
            <a:r>
              <a:rPr lang="en-US"/>
              <a:t> the name of your presentation.  Warning: </a:t>
            </a:r>
            <a:r>
              <a:rPr i="1" lang="en-US" sz="1200"/>
              <a:t>You are more than welcome to use this template for your presentation slides. You may not, though, distribute this template for profit or distribute this template without giving credit to the source: http://www.assertion-evidence.com/</a:t>
            </a:r>
            <a:endParaRPr/>
          </a:p>
          <a:p>
            <a:pPr indent="0" lvl="0" marL="0" rtl="0" algn="l">
              <a:spcBef>
                <a:spcPts val="600"/>
              </a:spcBef>
              <a:spcAft>
                <a:spcPts val="0"/>
              </a:spcAft>
              <a:buNone/>
            </a:pPr>
            <a:r>
              <a:rPr lang="en-US"/>
              <a:t>	This slide is for the title slide of a presentation. Consider inserting an image that helps orient the audience to the title. You should not leave this slide until the audience feel comfortable with the title. Spending more time with this slide is good because a common mistake in presentations is to leave the title slide too soon. Because of this mistake, many in the audience do not have the chance to comprehend the key details of the title. See pages 172-184 in </a:t>
            </a:r>
            <a:r>
              <a:rPr i="1" lang="en-US"/>
              <a:t>The Craft of Scientific Presentations, </a:t>
            </a:r>
            <a:r>
              <a:rPr lang="en-US"/>
              <a:t>2</a:t>
            </a:r>
            <a:r>
              <a:rPr baseline="30000" lang="en-US"/>
              <a:t>nd</a:t>
            </a:r>
            <a:r>
              <a:rPr lang="en-US"/>
              <a:t> ed. (CSP).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14acf2ba63_0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36" name="Google Shape;136;g314acf2ba63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7" name="Google Shape;137;g314acf2ba63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Blank slide for drafting mapping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42" name="Google Shape;142;p4: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3" name="Google Shape;143;p4: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Body slide from the first section of the presentation’s middle. Consider having the first-topic image from the mapping slide repeated here. Use the headline (no more than two lines) to make an assertion about this topic. In the body of the slide, support that headline with images and with words, if necessary. See Chapter 4 of </a:t>
            </a:r>
            <a:r>
              <a:rPr i="1" lang="en-US"/>
              <a:t>The Craft of Scientific Presentations, 2</a:t>
            </a:r>
            <a:r>
              <a:rPr baseline="30000" i="1" lang="en-US"/>
              <a:t>nd</a:t>
            </a:r>
            <a:r>
              <a:rPr i="1" lang="en-US"/>
              <a:t> ed</a:t>
            </a:r>
            <a:r>
              <a:rPr lang="en-US"/>
              <a:t>.</a:t>
            </a:r>
            <a:endParaRPr/>
          </a:p>
          <a:p>
            <a:pPr indent="0" lvl="0" marL="0" rtl="0" algn="l">
              <a:spcBef>
                <a:spcPts val="600"/>
              </a:spcBef>
              <a:spcAft>
                <a:spcPts val="0"/>
              </a:spcAft>
              <a:buNone/>
            </a:pPr>
            <a:r>
              <a:rPr lang="en-US"/>
              <a:t>	This slide shows one orientation for the image and text in the body of the slide. Other orientations appear in this template. Choose the one that best supports your headline assertion.</a:t>
            </a:r>
            <a:endParaRPr/>
          </a:p>
          <a:p>
            <a:pPr indent="0" lvl="0" marL="0" rtl="0" algn="l">
              <a:spcBef>
                <a:spcPts val="600"/>
              </a:spcBef>
              <a:spcAft>
                <a:spcPts val="0"/>
              </a:spcAft>
              <a:buNone/>
            </a:pPr>
            <a:r>
              <a:rPr lang="en-US"/>
              <a:t>	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sz="2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51" name="Google Shape;15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2" name="Google Shape;15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Blank slide for drafting a body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58" name="Google Shape;158;p6: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9" name="Google Shape;159;p6: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i="1" lang="en-US"/>
              <a:t>The Craft of Scientific Presentations, 2</a:t>
            </a:r>
            <a:r>
              <a:rPr baseline="30000" i="1" lang="en-US"/>
              <a:t>nd</a:t>
            </a:r>
            <a:r>
              <a:rPr i="1" lang="en-US"/>
              <a:t> ed</a:t>
            </a:r>
            <a:r>
              <a:rPr lang="en-US"/>
              <a:t>.</a:t>
            </a:r>
            <a:endParaRPr/>
          </a:p>
          <a:p>
            <a:pPr indent="0" lvl="0" marL="0" rtl="0" algn="l">
              <a:spcBef>
                <a:spcPts val="600"/>
              </a:spcBef>
              <a:spcAft>
                <a:spcPts val="0"/>
              </a:spcAft>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65" name="Google Shape;16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 name="Google Shape;16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Blank slide for drafting a body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14f9471e92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14f9471e92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None/>
            </a:pPr>
            <a:r>
              <a:t/>
            </a:r>
            <a:endParaRPr/>
          </a:p>
        </p:txBody>
      </p:sp>
      <p:sp>
        <p:nvSpPr>
          <p:cNvPr id="173" name="Google Shape;173;g314f9471e92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14f9471e92_2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14f9471e92_2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None/>
            </a:pPr>
            <a:r>
              <a:t/>
            </a:r>
            <a:endParaRPr/>
          </a:p>
        </p:txBody>
      </p:sp>
      <p:sp>
        <p:nvSpPr>
          <p:cNvPr id="179" name="Google Shape;179;g314f9471e92_2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14f9471e92_2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14f9471e92_2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None/>
            </a:pPr>
            <a:r>
              <a:t/>
            </a:r>
            <a:endParaRPr/>
          </a:p>
        </p:txBody>
      </p:sp>
      <p:sp>
        <p:nvSpPr>
          <p:cNvPr id="187" name="Google Shape;187;g314f9471e92_2_3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4f9471e92_2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14f9471e92_2_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None/>
            </a:pPr>
            <a:r>
              <a:t/>
            </a:r>
            <a:endParaRPr/>
          </a:p>
        </p:txBody>
      </p:sp>
      <p:sp>
        <p:nvSpPr>
          <p:cNvPr id="195" name="Google Shape;195;g314f9471e92_2_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14f9471e92_2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14f9471e92_2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None/>
            </a:pPr>
            <a:r>
              <a:t/>
            </a:r>
            <a:endParaRPr/>
          </a:p>
        </p:txBody>
      </p:sp>
      <p:sp>
        <p:nvSpPr>
          <p:cNvPr id="203" name="Google Shape;203;g314f9471e92_2_5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65" name="Google Shape;65;p2: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 name="Google Shape;66;p2: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endParaRPr/>
          </a:p>
          <a:p>
            <a:pPr indent="0" lvl="0" marL="0" rtl="0" algn="l">
              <a:spcBef>
                <a:spcPts val="600"/>
              </a:spcBef>
              <a:spcAft>
                <a:spcPts val="0"/>
              </a:spcAft>
              <a:buNone/>
            </a:pPr>
            <a:r>
              <a:rPr lang="en-US"/>
              <a:t>	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endParaRPr/>
          </a:p>
          <a:p>
            <a:pPr indent="0" lvl="0" marL="0" rtl="0" algn="l">
              <a:spcBef>
                <a:spcPts val="600"/>
              </a:spcBef>
              <a:spcAft>
                <a:spcPts val="0"/>
              </a:spcAft>
              <a:buNone/>
            </a:pPr>
            <a:r>
              <a:rPr lang="en-US"/>
              <a:t>	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i="1" lang="en-US"/>
              <a:t>The Craft of Scientific Presentations, 2</a:t>
            </a:r>
            <a:r>
              <a:rPr baseline="30000" i="1" lang="en-US"/>
              <a:t>nd</a:t>
            </a:r>
            <a:r>
              <a:rPr i="1" lang="en-US"/>
              <a:t> ed. (pages 177-181).</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14f9471e92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14f9471e92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None/>
            </a:pPr>
            <a:r>
              <a:t/>
            </a:r>
            <a:endParaRPr/>
          </a:p>
        </p:txBody>
      </p:sp>
      <p:sp>
        <p:nvSpPr>
          <p:cNvPr id="211" name="Google Shape;211;g314f9471e92_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17" name="Google Shape;217;p8: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8" name="Google Shape;218;p8: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Body slide from the third section of the presentation’s middle. For the first body slide of this third section, consider repeating the corresponding image from the mapping slide. Use the headline to say state an assertion about this topic. In the body of the slide, support that headline with images and with needed callouts. See Chapter 4 of </a:t>
            </a:r>
            <a:r>
              <a:rPr i="1" lang="en-US"/>
              <a:t>The Craft of Scientific Presentations, 2</a:t>
            </a:r>
            <a:r>
              <a:rPr baseline="30000" i="1" lang="en-US"/>
              <a:t>nd</a:t>
            </a:r>
            <a:r>
              <a:rPr i="1" lang="en-US"/>
              <a:t> ed</a:t>
            </a:r>
            <a:r>
              <a:rPr lang="en-US"/>
              <a:t>..</a:t>
            </a:r>
            <a:endParaRPr/>
          </a:p>
          <a:p>
            <a:pPr indent="0" lvl="0" marL="0" rtl="0" algn="l">
              <a:spcBef>
                <a:spcPts val="600"/>
              </a:spcBef>
              <a:spcAft>
                <a:spcPts val="0"/>
              </a:spcAft>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sz="2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26" name="Google Shape;226;p10: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p10: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Conclusion slide. Use the headline (no more than two lines) to state your most important conclusion. Begin the headline with </a:t>
            </a:r>
            <a:r>
              <a:rPr i="1" lang="en-US"/>
              <a:t>In summary</a:t>
            </a:r>
            <a:r>
              <a:rPr lang="en-US"/>
              <a:t> or </a:t>
            </a:r>
            <a:r>
              <a:rPr i="1" lang="en-US"/>
              <a:t>In conclusion</a:t>
            </a:r>
            <a:r>
              <a:rPr lang="en-US"/>
              <a:t> to ensure that the audience knows they have come to the presentation’s end. Support that headline with an image and parallel points. </a:t>
            </a:r>
            <a:endParaRPr/>
          </a:p>
          <a:p>
            <a:pPr indent="0" lvl="0" marL="0" rtl="0" algn="l">
              <a:spcBef>
                <a:spcPts val="600"/>
              </a:spcBef>
              <a:spcAft>
                <a:spcPts val="0"/>
              </a:spcAft>
              <a:buNone/>
            </a:pPr>
            <a:r>
              <a:rPr lang="en-US"/>
              <a:t>	This slide should be your last slide. Audiences lose patience when they believe that they have come to the end, but other slides follow. </a:t>
            </a:r>
            <a:endParaRPr/>
          </a:p>
          <a:p>
            <a:pPr indent="0" lvl="0" marL="0" rtl="0" algn="l">
              <a:spcBef>
                <a:spcPts val="600"/>
              </a:spcBef>
              <a:spcAft>
                <a:spcPts val="0"/>
              </a:spcAft>
              <a:buNone/>
            </a:pPr>
            <a:r>
              <a:rPr lang="en-US"/>
              <a:t>	Notice that the word </a:t>
            </a:r>
            <a:r>
              <a:rPr i="1" lang="en-US"/>
              <a:t>Questions</a:t>
            </a:r>
            <a:r>
              <a:rPr lang="en-US"/>
              <a:t> appears at the bottom of this slide. That strategy is much more effective than burning a slide with just the word </a:t>
            </a:r>
            <a:r>
              <a:rPr i="1" lang="en-US"/>
              <a:t>Questions</a:t>
            </a:r>
            <a:r>
              <a:rPr lang="en-US"/>
              <a:t>. This slide allows the audience to look at the most important slide of the presentation during the question period. See </a:t>
            </a:r>
            <a:r>
              <a:rPr i="1" lang="en-US"/>
              <a:t>The Craft of Scientific Presentations, 2</a:t>
            </a:r>
            <a:r>
              <a:rPr baseline="30000" i="1" lang="en-US"/>
              <a:t>nd</a:t>
            </a:r>
            <a:r>
              <a:rPr i="1" lang="en-US"/>
              <a:t> ed</a:t>
            </a:r>
            <a:r>
              <a:rPr lang="en-US"/>
              <a:t>.</a:t>
            </a:r>
            <a:r>
              <a:rPr i="1" lang="en-US"/>
              <a:t>, </a:t>
            </a:r>
            <a:r>
              <a:rPr lang="en-US"/>
              <a:t>pages 182-183.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179ed72a92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179ed72a92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None/>
            </a:pPr>
            <a:r>
              <a:t/>
            </a:r>
            <a:endParaRPr/>
          </a:p>
        </p:txBody>
      </p:sp>
      <p:sp>
        <p:nvSpPr>
          <p:cNvPr id="82" name="Google Shape;82;g3179ed72a92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179ed72a92_0_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89" name="Google Shape;89;g3179ed72a92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 name="Google Shape;90;g3179ed72a92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Blank slide for drafting mapping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95" name="Google Shape;9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6" name="Google Shape;9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intro popularity of VR in general</a:t>
            </a:r>
            <a:endParaRPr/>
          </a:p>
          <a:p>
            <a:pPr indent="-317500" lvl="0" marL="457200" rtl="0" algn="l">
              <a:spcBef>
                <a:spcPts val="0"/>
              </a:spcBef>
              <a:spcAft>
                <a:spcPts val="0"/>
              </a:spcAft>
              <a:buSzPts val="1400"/>
              <a:buChar char="-"/>
            </a:pPr>
            <a:r>
              <a:rPr lang="en-US"/>
              <a:t>explain study</a:t>
            </a:r>
            <a:endParaRPr/>
          </a:p>
          <a:p>
            <a:pPr indent="-317500" lvl="0" marL="457200" rtl="0" algn="l">
              <a:spcBef>
                <a:spcPts val="0"/>
              </a:spcBef>
              <a:spcAft>
                <a:spcPts val="0"/>
              </a:spcAft>
              <a:buSzPts val="1400"/>
              <a:buChar char="-"/>
            </a:pPr>
            <a:r>
              <a:rPr lang="en-US"/>
              <a:t>show results for overall</a:t>
            </a:r>
            <a:endParaRPr/>
          </a:p>
          <a:p>
            <a:pPr indent="-317500" lvl="0" marL="457200" rtl="0" algn="l">
              <a:spcBef>
                <a:spcPts val="0"/>
              </a:spcBef>
              <a:spcAft>
                <a:spcPts val="0"/>
              </a:spcAft>
              <a:buSzPts val="1400"/>
              <a:buChar char="-"/>
            </a:pPr>
            <a:r>
              <a:rPr lang="en-US"/>
              <a:t>show results of gesture tracking device </a:t>
            </a:r>
            <a:endParaRPr/>
          </a:p>
          <a:p>
            <a:pPr indent="-317500" lvl="0" marL="457200" rtl="0" algn="l">
              <a:spcBef>
                <a:spcPts val="0"/>
              </a:spcBef>
              <a:spcAft>
                <a:spcPts val="0"/>
              </a:spcAft>
              <a:buSzPts val="1400"/>
              <a:buChar char="-"/>
            </a:pPr>
            <a:r>
              <a:rPr lang="en-US"/>
              <a:t>conclude popularity on VR in us market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14acf2ba63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03" name="Google Shape;103;g314acf2ba63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4" name="Google Shape;104;g314acf2ba63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introduce vr in gaming</a:t>
            </a:r>
            <a:endParaRPr/>
          </a:p>
          <a:p>
            <a:pPr indent="-317500" lvl="0" marL="457200" rtl="0" algn="l">
              <a:spcBef>
                <a:spcPts val="0"/>
              </a:spcBef>
              <a:spcAft>
                <a:spcPts val="0"/>
              </a:spcAft>
              <a:buSzPts val="1400"/>
              <a:buChar char="-"/>
            </a:pPr>
            <a:r>
              <a:rPr lang="en-US"/>
              <a:t>explain study</a:t>
            </a:r>
            <a:endParaRPr/>
          </a:p>
          <a:p>
            <a:pPr indent="-317500" lvl="0" marL="457200" rtl="0" algn="l">
              <a:spcBef>
                <a:spcPts val="0"/>
              </a:spcBef>
              <a:spcAft>
                <a:spcPts val="0"/>
              </a:spcAft>
              <a:buSzPts val="1400"/>
              <a:buChar char="-"/>
            </a:pPr>
            <a:r>
              <a:rPr lang="en-US"/>
              <a:t>explain chart</a:t>
            </a:r>
            <a:endParaRPr/>
          </a:p>
          <a:p>
            <a:pPr indent="-317500" lvl="0" marL="457200" rtl="0" algn="l">
              <a:spcBef>
                <a:spcPts val="0"/>
              </a:spcBef>
              <a:spcAft>
                <a:spcPts val="0"/>
              </a:spcAft>
              <a:buSzPts val="1400"/>
              <a:buChar char="-"/>
            </a:pPr>
            <a:r>
              <a:rPr lang="en-US"/>
              <a:t>conclude popularity on vr in video games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14acf2ba63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11" name="Google Shape;111;g314acf2ba63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 name="Google Shape;112;g314acf2ba63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intro reasons people like VR for entertainment</a:t>
            </a:r>
            <a:endParaRPr/>
          </a:p>
          <a:p>
            <a:pPr indent="-317500" lvl="0" marL="457200" rtl="0" algn="l">
              <a:spcBef>
                <a:spcPts val="0"/>
              </a:spcBef>
              <a:spcAft>
                <a:spcPts val="0"/>
              </a:spcAft>
              <a:buSzPts val="1400"/>
              <a:buChar char="-"/>
            </a:pPr>
            <a:r>
              <a:rPr lang="en-US"/>
              <a:t>explain study</a:t>
            </a:r>
            <a:endParaRPr/>
          </a:p>
          <a:p>
            <a:pPr indent="-317500" lvl="0" marL="457200" rtl="0" algn="l">
              <a:spcBef>
                <a:spcPts val="0"/>
              </a:spcBef>
              <a:spcAft>
                <a:spcPts val="0"/>
              </a:spcAft>
              <a:buSzPts val="1400"/>
              <a:buChar char="-"/>
            </a:pPr>
            <a:r>
              <a:rPr lang="en-US"/>
              <a:t>show results for top 3</a:t>
            </a:r>
            <a:endParaRPr/>
          </a:p>
          <a:p>
            <a:pPr indent="-317500" lvl="0" marL="457200" rtl="0" algn="l">
              <a:spcBef>
                <a:spcPts val="0"/>
              </a:spcBef>
              <a:spcAft>
                <a:spcPts val="0"/>
              </a:spcAft>
              <a:buSzPts val="1400"/>
              <a:buChar char="-"/>
            </a:pPr>
            <a:r>
              <a:rPr lang="en-US"/>
              <a:t>conclude why people like VR in entertainment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179ed72a92_0_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19" name="Google Shape;119;g3179ed72a92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 name="Google Shape;120;g3179ed72a92_0_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intro medical field</a:t>
            </a:r>
            <a:endParaRPr/>
          </a:p>
          <a:p>
            <a:pPr indent="-317500" lvl="0" marL="457200" rtl="0" algn="l">
              <a:spcBef>
                <a:spcPts val="0"/>
              </a:spcBef>
              <a:spcAft>
                <a:spcPts val="0"/>
              </a:spcAft>
              <a:buSzPts val="1400"/>
              <a:buChar char="-"/>
            </a:pPr>
            <a:r>
              <a:rPr lang="en-US"/>
              <a:t>explain study</a:t>
            </a:r>
            <a:endParaRPr/>
          </a:p>
          <a:p>
            <a:pPr indent="-317500" lvl="0" marL="457200" rtl="0" algn="l">
              <a:spcBef>
                <a:spcPts val="0"/>
              </a:spcBef>
              <a:spcAft>
                <a:spcPts val="0"/>
              </a:spcAft>
              <a:buSzPts val="1400"/>
              <a:buChar char="-"/>
            </a:pPr>
            <a:r>
              <a:rPr lang="en-US"/>
              <a:t>explain each type of surgery</a:t>
            </a:r>
            <a:endParaRPr/>
          </a:p>
          <a:p>
            <a:pPr indent="-317500" lvl="0" marL="457200" rtl="0" algn="l">
              <a:spcBef>
                <a:spcPts val="0"/>
              </a:spcBef>
              <a:spcAft>
                <a:spcPts val="0"/>
              </a:spcAft>
              <a:buSzPts val="1400"/>
              <a:buChar char="-"/>
            </a:pPr>
            <a:r>
              <a:rPr lang="en-US"/>
              <a:t>conclude why immersive vr is important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179ed72a92_0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28" name="Google Shape;128;g3179ed72a92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g3179ed72a92_0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intro military field PTSD symptoms</a:t>
            </a:r>
            <a:endParaRPr/>
          </a:p>
          <a:p>
            <a:pPr indent="-317500" lvl="0" marL="457200" rtl="0" algn="l">
              <a:spcBef>
                <a:spcPts val="0"/>
              </a:spcBef>
              <a:spcAft>
                <a:spcPts val="0"/>
              </a:spcAft>
              <a:buSzPts val="1400"/>
              <a:buChar char="-"/>
            </a:pPr>
            <a:r>
              <a:rPr lang="en-US"/>
              <a:t>explain study</a:t>
            </a:r>
            <a:endParaRPr/>
          </a:p>
          <a:p>
            <a:pPr indent="-317500" lvl="0" marL="457200" rtl="0" algn="l">
              <a:spcBef>
                <a:spcPts val="0"/>
              </a:spcBef>
              <a:spcAft>
                <a:spcPts val="0"/>
              </a:spcAft>
              <a:buSzPts val="1400"/>
              <a:buChar char="-"/>
            </a:pPr>
            <a:r>
              <a:rPr lang="en-US"/>
              <a:t>conclude why immersive VR is important for military and other mental health treatment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p:nvPr/>
        </p:nvSpPr>
        <p:spPr>
          <a:xfrm>
            <a:off x="76200" y="2099275"/>
            <a:ext cx="3352800" cy="2975400"/>
          </a:xfrm>
          <a:prstGeom prst="rect">
            <a:avLst/>
          </a:prstGeom>
          <a:noFill/>
          <a:ln>
            <a:noFill/>
          </a:ln>
        </p:spPr>
        <p:txBody>
          <a:bodyPr anchorCtr="0" anchor="t" bIns="25400" lIns="91425" spcFirstLastPara="1" rIns="91425" wrap="square" tIns="25400">
            <a:noAutofit/>
          </a:bodyPr>
          <a:lstStyle/>
          <a:p>
            <a:pPr indent="0" lvl="0" marL="0" marR="0" rtl="0" algn="l">
              <a:lnSpc>
                <a:spcPct val="115000"/>
              </a:lnSpc>
              <a:spcBef>
                <a:spcPts val="0"/>
              </a:spcBef>
              <a:spcAft>
                <a:spcPts val="0"/>
              </a:spcAft>
              <a:buNone/>
            </a:pPr>
            <a:r>
              <a:rPr b="1" lang="en-US" sz="2000">
                <a:solidFill>
                  <a:srgbClr val="262626"/>
                </a:solidFill>
                <a:latin typeface="Calibri"/>
                <a:ea typeface="Calibri"/>
                <a:cs typeface="Calibri"/>
                <a:sym typeface="Calibri"/>
              </a:rPr>
              <a:t>Ryland Chu</a:t>
            </a:r>
            <a:endParaRPr b="1" sz="2000">
              <a:solidFill>
                <a:srgbClr val="262626"/>
              </a:solidFill>
              <a:latin typeface="Calibri"/>
              <a:ea typeface="Calibri"/>
              <a:cs typeface="Calibri"/>
              <a:sym typeface="Calibri"/>
            </a:endParaRPr>
          </a:p>
          <a:p>
            <a:pPr indent="0" lvl="0" marL="0" rtl="0" algn="l">
              <a:lnSpc>
                <a:spcPct val="115000"/>
              </a:lnSpc>
              <a:spcBef>
                <a:spcPts val="0"/>
              </a:spcBef>
              <a:spcAft>
                <a:spcPts val="0"/>
              </a:spcAft>
              <a:buNone/>
            </a:pPr>
            <a:r>
              <a:rPr b="1" lang="en-US" sz="2000">
                <a:solidFill>
                  <a:srgbClr val="262626"/>
                </a:solidFill>
                <a:latin typeface="Calibri"/>
                <a:ea typeface="Calibri"/>
                <a:cs typeface="Calibri"/>
                <a:sym typeface="Calibri"/>
              </a:rPr>
              <a:t>Gaston Gonzalez</a:t>
            </a:r>
            <a:endParaRPr b="1" sz="2000">
              <a:solidFill>
                <a:srgbClr val="262626"/>
              </a:solidFill>
              <a:latin typeface="Calibri"/>
              <a:ea typeface="Calibri"/>
              <a:cs typeface="Calibri"/>
              <a:sym typeface="Calibri"/>
            </a:endParaRPr>
          </a:p>
          <a:p>
            <a:pPr indent="0" lvl="0" marL="0" rtl="0" algn="l">
              <a:lnSpc>
                <a:spcPct val="115000"/>
              </a:lnSpc>
              <a:spcBef>
                <a:spcPts val="0"/>
              </a:spcBef>
              <a:spcAft>
                <a:spcPts val="0"/>
              </a:spcAft>
              <a:buClr>
                <a:schemeClr val="dk1"/>
              </a:buClr>
              <a:buFont typeface="Arial"/>
              <a:buNone/>
            </a:pPr>
            <a:r>
              <a:rPr b="1" lang="en-US" sz="2000">
                <a:solidFill>
                  <a:srgbClr val="262626"/>
                </a:solidFill>
                <a:latin typeface="Calibri"/>
                <a:ea typeface="Calibri"/>
                <a:cs typeface="Calibri"/>
                <a:sym typeface="Calibri"/>
              </a:rPr>
              <a:t>Andrew-Joseph Nicolas</a:t>
            </a:r>
            <a:endParaRPr b="1" sz="2000">
              <a:solidFill>
                <a:srgbClr val="262626"/>
              </a:solidFill>
              <a:latin typeface="Calibri"/>
              <a:ea typeface="Calibri"/>
              <a:cs typeface="Calibri"/>
              <a:sym typeface="Calibri"/>
            </a:endParaRPr>
          </a:p>
          <a:p>
            <a:pPr indent="0" lvl="0" marL="0" marR="0" rtl="0" algn="l">
              <a:lnSpc>
                <a:spcPct val="115000"/>
              </a:lnSpc>
              <a:spcBef>
                <a:spcPts val="0"/>
              </a:spcBef>
              <a:spcAft>
                <a:spcPts val="0"/>
              </a:spcAft>
              <a:buNone/>
            </a:pPr>
            <a:r>
              <a:rPr b="1" lang="en-US" sz="2000">
                <a:solidFill>
                  <a:srgbClr val="262626"/>
                </a:solidFill>
                <a:latin typeface="Calibri"/>
                <a:ea typeface="Calibri"/>
                <a:cs typeface="Calibri"/>
                <a:sym typeface="Calibri"/>
              </a:rPr>
              <a:t>Bethany Tran</a:t>
            </a:r>
            <a:endParaRPr b="1" sz="2000">
              <a:solidFill>
                <a:srgbClr val="262626"/>
              </a:solidFill>
              <a:latin typeface="Calibri"/>
              <a:ea typeface="Calibri"/>
              <a:cs typeface="Calibri"/>
              <a:sym typeface="Calibri"/>
            </a:endParaRPr>
          </a:p>
          <a:p>
            <a:pPr indent="0" lvl="0" marL="0" marR="0" rtl="0" algn="l">
              <a:lnSpc>
                <a:spcPct val="115000"/>
              </a:lnSpc>
              <a:spcBef>
                <a:spcPts val="0"/>
              </a:spcBef>
              <a:spcAft>
                <a:spcPts val="0"/>
              </a:spcAft>
              <a:buNone/>
            </a:pPr>
            <a:r>
              <a:rPr b="1" lang="en-US" sz="2000">
                <a:solidFill>
                  <a:srgbClr val="262626"/>
                </a:solidFill>
                <a:latin typeface="Calibri"/>
                <a:ea typeface="Calibri"/>
                <a:cs typeface="Calibri"/>
                <a:sym typeface="Calibri"/>
              </a:rPr>
              <a:t>Victor Valdez</a:t>
            </a:r>
            <a:endParaRPr b="1" sz="2000">
              <a:solidFill>
                <a:srgbClr val="262626"/>
              </a:solidFill>
              <a:latin typeface="Calibri"/>
              <a:ea typeface="Calibri"/>
              <a:cs typeface="Calibri"/>
              <a:sym typeface="Calibri"/>
            </a:endParaRPr>
          </a:p>
          <a:p>
            <a:pPr indent="0" lvl="0" marL="0" marR="0" rtl="0" algn="l">
              <a:spcBef>
                <a:spcPts val="0"/>
              </a:spcBef>
              <a:spcAft>
                <a:spcPts val="0"/>
              </a:spcAft>
              <a:buNone/>
            </a:pPr>
            <a:r>
              <a:t/>
            </a:r>
            <a:endParaRPr b="1" sz="2000">
              <a:solidFill>
                <a:srgbClr val="262626"/>
              </a:solidFill>
              <a:latin typeface="Calibri"/>
              <a:ea typeface="Calibri"/>
              <a:cs typeface="Calibri"/>
              <a:sym typeface="Calibri"/>
            </a:endParaRPr>
          </a:p>
          <a:p>
            <a:pPr indent="0" lvl="0" marL="0" marR="0" rtl="0" algn="l">
              <a:spcBef>
                <a:spcPts val="0"/>
              </a:spcBef>
              <a:spcAft>
                <a:spcPts val="0"/>
              </a:spcAft>
              <a:buNone/>
            </a:pPr>
            <a:r>
              <a:rPr b="1" lang="en-US" sz="1800">
                <a:solidFill>
                  <a:srgbClr val="262626"/>
                </a:solidFill>
                <a:latin typeface="Calibri"/>
                <a:ea typeface="Calibri"/>
                <a:cs typeface="Calibri"/>
                <a:sym typeface="Calibri"/>
              </a:rPr>
              <a:t>Umbrella Corporation</a:t>
            </a:r>
            <a:endParaRPr b="1" sz="1800">
              <a:solidFill>
                <a:srgbClr val="262626"/>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262626"/>
              </a:solidFill>
              <a:latin typeface="Calibri"/>
              <a:ea typeface="Calibri"/>
              <a:cs typeface="Calibri"/>
              <a:sym typeface="Calibri"/>
            </a:endParaRPr>
          </a:p>
          <a:p>
            <a:pPr indent="0" lvl="0" marL="0" marR="0" rtl="0" algn="l">
              <a:spcBef>
                <a:spcPts val="0"/>
              </a:spcBef>
              <a:spcAft>
                <a:spcPts val="0"/>
              </a:spcAft>
              <a:buNone/>
            </a:pPr>
            <a:r>
              <a:rPr b="1" lang="en-US" sz="1800">
                <a:solidFill>
                  <a:srgbClr val="262626"/>
                </a:solidFill>
                <a:latin typeface="Calibri"/>
                <a:ea typeface="Calibri"/>
                <a:cs typeface="Calibri"/>
                <a:sym typeface="Calibri"/>
              </a:rPr>
              <a:t>11/15/24</a:t>
            </a:r>
            <a:endParaRPr b="1" i="0" sz="2400" u="none" cap="none" strike="noStrike">
              <a:solidFill>
                <a:srgbClr val="262626"/>
              </a:solidFill>
              <a:latin typeface="Calibri"/>
              <a:ea typeface="Calibri"/>
              <a:cs typeface="Calibri"/>
              <a:sym typeface="Calibri"/>
            </a:endParaRPr>
          </a:p>
        </p:txBody>
      </p:sp>
      <p:sp>
        <p:nvSpPr>
          <p:cNvPr id="60" name="Google Shape;60;p13"/>
          <p:cNvSpPr txBox="1"/>
          <p:nvPr/>
        </p:nvSpPr>
        <p:spPr>
          <a:xfrm>
            <a:off x="0" y="76200"/>
            <a:ext cx="91440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latin typeface="Calibri"/>
                <a:ea typeface="Calibri"/>
                <a:cs typeface="Calibri"/>
                <a:sym typeface="Calibri"/>
              </a:rPr>
              <a:t>The Umbrella Haptic VR: A Glimpse into the Future of Virtual Reality</a:t>
            </a:r>
            <a:endParaRPr/>
          </a:p>
        </p:txBody>
      </p:sp>
      <p:pic>
        <p:nvPicPr>
          <p:cNvPr id="61" name="Google Shape;61;p13"/>
          <p:cNvPicPr preferRelativeResize="0"/>
          <p:nvPr/>
        </p:nvPicPr>
        <p:blipFill>
          <a:blip r:embed="rId3">
            <a:alphaModFix/>
          </a:blip>
          <a:stretch>
            <a:fillRect/>
          </a:stretch>
        </p:blipFill>
        <p:spPr>
          <a:xfrm>
            <a:off x="0" y="6356350"/>
            <a:ext cx="668867" cy="501650"/>
          </a:xfrm>
          <a:prstGeom prst="rect">
            <a:avLst/>
          </a:prstGeom>
          <a:noFill/>
          <a:ln>
            <a:noFill/>
          </a:ln>
        </p:spPr>
      </p:pic>
      <p:pic>
        <p:nvPicPr>
          <p:cNvPr id="62" name="Google Shape;62;p13"/>
          <p:cNvPicPr preferRelativeResize="0"/>
          <p:nvPr/>
        </p:nvPicPr>
        <p:blipFill rotWithShape="1">
          <a:blip r:embed="rId4">
            <a:alphaModFix/>
          </a:blip>
          <a:srcRect b="0" l="13115" r="8298" t="16687"/>
          <a:stretch/>
        </p:blipFill>
        <p:spPr>
          <a:xfrm>
            <a:off x="2903525" y="1695075"/>
            <a:ext cx="6004275" cy="3783825"/>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ctrTitle"/>
          </p:nvPr>
        </p:nvSpPr>
        <p:spPr>
          <a:xfrm>
            <a:off x="311700" y="2883599"/>
            <a:ext cx="8520600" cy="1090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US">
                <a:latin typeface="Calibri"/>
                <a:ea typeface="Calibri"/>
                <a:cs typeface="Calibri"/>
                <a:sym typeface="Calibri"/>
              </a:rPr>
              <a:t>The Product</a:t>
            </a:r>
            <a:endParaRPr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nvSpPr>
        <p:spPr>
          <a:xfrm>
            <a:off x="288925" y="60325"/>
            <a:ext cx="1841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6" name="Google Shape;146;p23"/>
          <p:cNvSpPr txBox="1"/>
          <p:nvPr/>
        </p:nvSpPr>
        <p:spPr>
          <a:xfrm>
            <a:off x="76200" y="76200"/>
            <a:ext cx="8997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000000"/>
                </a:solidFill>
                <a:latin typeface="Calibri"/>
                <a:ea typeface="Calibri"/>
                <a:cs typeface="Calibri"/>
                <a:sym typeface="Calibri"/>
              </a:rPr>
              <a:t>Haptic suits are necessary in unlocking the full potential and market size of VR</a:t>
            </a:r>
            <a:endParaRPr b="1"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2800">
              <a:latin typeface="Calibri"/>
              <a:ea typeface="Calibri"/>
              <a:cs typeface="Calibri"/>
              <a:sym typeface="Calibri"/>
            </a:endParaRPr>
          </a:p>
        </p:txBody>
      </p:sp>
      <p:pic>
        <p:nvPicPr>
          <p:cNvPr id="147" name="Google Shape;147;p23"/>
          <p:cNvPicPr preferRelativeResize="0"/>
          <p:nvPr/>
        </p:nvPicPr>
        <p:blipFill>
          <a:blip r:embed="rId3">
            <a:alphaModFix/>
          </a:blip>
          <a:stretch>
            <a:fillRect/>
          </a:stretch>
        </p:blipFill>
        <p:spPr>
          <a:xfrm>
            <a:off x="284138" y="1588100"/>
            <a:ext cx="8582025" cy="4077850"/>
          </a:xfrm>
          <a:prstGeom prst="rect">
            <a:avLst/>
          </a:prstGeom>
          <a:noFill/>
          <a:ln cap="flat" cmpd="sng" w="38100">
            <a:solidFill>
              <a:schemeClr val="dk1"/>
            </a:solidFill>
            <a:prstDash val="solid"/>
            <a:round/>
            <a:headEnd len="sm" w="sm" type="none"/>
            <a:tailEnd len="sm" w="sm" type="none"/>
          </a:ln>
        </p:spPr>
      </p:pic>
      <p:sp>
        <p:nvSpPr>
          <p:cNvPr id="148" name="Google Shape;148;p23"/>
          <p:cNvSpPr txBox="1"/>
          <p:nvPr>
            <p:ph idx="12" type="sldNum"/>
          </p:nvPr>
        </p:nvSpPr>
        <p:spPr>
          <a:xfrm>
            <a:off x="7822475" y="5300850"/>
            <a:ext cx="2133600" cy="3651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b="1" lang="en-US" sz="1400"/>
              <a:t>Accenture</a:t>
            </a:r>
            <a:endParaRPr b="1" sz="14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idx="4294967295" type="title"/>
          </p:nvPr>
        </p:nvSpPr>
        <p:spPr>
          <a:xfrm>
            <a:off x="76200" y="120650"/>
            <a:ext cx="90234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800"/>
              <a:buFont typeface="Calibri"/>
              <a:buNone/>
            </a:pPr>
            <a:r>
              <a:rPr b="1" lang="en-US">
                <a:latin typeface="Calibri"/>
                <a:ea typeface="Calibri"/>
                <a:cs typeface="Calibri"/>
                <a:sym typeface="Calibri"/>
              </a:rPr>
              <a:t>Applications for haptic suit technology are increasing. </a:t>
            </a:r>
            <a:endParaRPr b="1">
              <a:latin typeface="Calibri"/>
              <a:ea typeface="Calibri"/>
              <a:cs typeface="Calibri"/>
              <a:sym typeface="Calibri"/>
            </a:endParaRPr>
          </a:p>
        </p:txBody>
      </p:sp>
      <p:pic>
        <p:nvPicPr>
          <p:cNvPr id="155" name="Google Shape;155;p24"/>
          <p:cNvPicPr preferRelativeResize="0"/>
          <p:nvPr/>
        </p:nvPicPr>
        <p:blipFill>
          <a:blip r:embed="rId3">
            <a:alphaModFix/>
          </a:blip>
          <a:stretch>
            <a:fillRect/>
          </a:stretch>
        </p:blipFill>
        <p:spPr>
          <a:xfrm>
            <a:off x="1028449" y="744450"/>
            <a:ext cx="7459524" cy="590935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nvSpPr>
        <p:spPr>
          <a:xfrm>
            <a:off x="114300" y="97523"/>
            <a:ext cx="8915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latin typeface="Calibri"/>
                <a:ea typeface="Calibri"/>
                <a:cs typeface="Calibri"/>
                <a:sym typeface="Calibri"/>
              </a:rPr>
              <a:t>Competition within the haptic suit industry is rising.</a:t>
            </a:r>
            <a:endParaRPr b="1" sz="2800">
              <a:latin typeface="Calibri"/>
              <a:ea typeface="Calibri"/>
              <a:cs typeface="Calibri"/>
              <a:sym typeface="Calibri"/>
            </a:endParaRPr>
          </a:p>
        </p:txBody>
      </p:sp>
      <p:pic>
        <p:nvPicPr>
          <p:cNvPr id="162" name="Google Shape;162;p25"/>
          <p:cNvPicPr preferRelativeResize="0"/>
          <p:nvPr/>
        </p:nvPicPr>
        <p:blipFill>
          <a:blip r:embed="rId3">
            <a:alphaModFix/>
          </a:blip>
          <a:stretch>
            <a:fillRect/>
          </a:stretch>
        </p:blipFill>
        <p:spPr>
          <a:xfrm>
            <a:off x="305200" y="920050"/>
            <a:ext cx="8533601" cy="559425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idx="4294967295" type="title"/>
          </p:nvPr>
        </p:nvSpPr>
        <p:spPr>
          <a:xfrm>
            <a:off x="76200" y="120650"/>
            <a:ext cx="9023400" cy="954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a:latin typeface="Calibri"/>
                <a:ea typeface="Calibri"/>
                <a:cs typeface="Calibri"/>
                <a:sym typeface="Calibri"/>
              </a:rPr>
              <a:t>By combining existing haptic suit technology with smart fitting technology our suit will be the best.</a:t>
            </a:r>
            <a:endParaRPr b="1">
              <a:latin typeface="Calibri"/>
              <a:ea typeface="Calibri"/>
              <a:cs typeface="Calibri"/>
              <a:sym typeface="Calibri"/>
            </a:endParaRPr>
          </a:p>
        </p:txBody>
      </p:sp>
      <p:pic>
        <p:nvPicPr>
          <p:cNvPr id="169" name="Google Shape;169;p26"/>
          <p:cNvPicPr preferRelativeResize="0"/>
          <p:nvPr/>
        </p:nvPicPr>
        <p:blipFill>
          <a:blip r:embed="rId3">
            <a:alphaModFix/>
          </a:blip>
          <a:stretch>
            <a:fillRect/>
          </a:stretch>
        </p:blipFill>
        <p:spPr>
          <a:xfrm>
            <a:off x="350475" y="1487500"/>
            <a:ext cx="8443025" cy="4534175"/>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idx="4294967295" type="ctrTitle"/>
          </p:nvPr>
        </p:nvSpPr>
        <p:spPr>
          <a:xfrm>
            <a:off x="0" y="2883600"/>
            <a:ext cx="9144000" cy="109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US" sz="5200">
                <a:latin typeface="Calibri"/>
                <a:ea typeface="Calibri"/>
                <a:cs typeface="Calibri"/>
                <a:sym typeface="Calibri"/>
              </a:rPr>
              <a:t>The Future</a:t>
            </a:r>
            <a:endParaRPr b="1" sz="5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latin typeface="Calibri"/>
                <a:ea typeface="Calibri"/>
                <a:cs typeface="Calibri"/>
                <a:sym typeface="Calibri"/>
              </a:rPr>
              <a:t>Embracing VR in </a:t>
            </a:r>
            <a:r>
              <a:rPr b="1" lang="en-US" sz="2800">
                <a:latin typeface="Calibri"/>
                <a:ea typeface="Calibri"/>
                <a:cs typeface="Calibri"/>
                <a:sym typeface="Calibri"/>
              </a:rPr>
              <a:t>education allows for better immersion and engagement in complex subjects.</a:t>
            </a:r>
            <a:endParaRPr/>
          </a:p>
        </p:txBody>
      </p:sp>
      <p:pic>
        <p:nvPicPr>
          <p:cNvPr id="182" name="Google Shape;182;p28"/>
          <p:cNvPicPr preferRelativeResize="0"/>
          <p:nvPr/>
        </p:nvPicPr>
        <p:blipFill>
          <a:blip r:embed="rId3">
            <a:alphaModFix/>
          </a:blip>
          <a:stretch>
            <a:fillRect/>
          </a:stretch>
        </p:blipFill>
        <p:spPr>
          <a:xfrm>
            <a:off x="999999" y="1419750"/>
            <a:ext cx="7144023" cy="4018499"/>
          </a:xfrm>
          <a:prstGeom prst="rect">
            <a:avLst/>
          </a:prstGeom>
          <a:noFill/>
          <a:ln cap="flat" cmpd="sng" w="38100">
            <a:solidFill>
              <a:schemeClr val="dk1"/>
            </a:solidFill>
            <a:prstDash val="solid"/>
            <a:round/>
            <a:headEnd len="sm" w="sm" type="none"/>
            <a:tailEnd len="sm" w="sm" type="none"/>
          </a:ln>
        </p:spPr>
      </p:pic>
      <p:sp>
        <p:nvSpPr>
          <p:cNvPr id="183" name="Google Shape;183;p28"/>
          <p:cNvSpPr txBox="1"/>
          <p:nvPr/>
        </p:nvSpPr>
        <p:spPr>
          <a:xfrm>
            <a:off x="5249375" y="5438250"/>
            <a:ext cx="3000000" cy="3693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None/>
            </a:pPr>
            <a:r>
              <a:rPr b="1" lang="en-US" sz="1200">
                <a:solidFill>
                  <a:schemeClr val="dk1"/>
                </a:solidFill>
                <a:latin typeface="Calibri"/>
                <a:ea typeface="Calibri"/>
                <a:cs typeface="Calibri"/>
                <a:sym typeface="Calibri"/>
              </a:rPr>
              <a:t>3Blue1Brown, 2019</a:t>
            </a:r>
            <a:endParaRPr b="1" sz="1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latin typeface="Calibri"/>
                <a:ea typeface="Calibri"/>
                <a:cs typeface="Calibri"/>
                <a:sym typeface="Calibri"/>
              </a:rPr>
              <a:t>Embracing VR in education allows for better immersion and engagement in complex subjects.</a:t>
            </a:r>
            <a:endParaRPr/>
          </a:p>
        </p:txBody>
      </p:sp>
      <p:sp>
        <p:nvSpPr>
          <p:cNvPr id="190" name="Google Shape;190;p29"/>
          <p:cNvSpPr txBox="1"/>
          <p:nvPr/>
        </p:nvSpPr>
        <p:spPr>
          <a:xfrm>
            <a:off x="4775425" y="5480475"/>
            <a:ext cx="3000000" cy="3693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None/>
            </a:pPr>
            <a:r>
              <a:rPr b="1" lang="en-US" sz="1200">
                <a:solidFill>
                  <a:schemeClr val="dk1"/>
                </a:solidFill>
                <a:latin typeface="Calibri"/>
                <a:ea typeface="Calibri"/>
                <a:cs typeface="Calibri"/>
                <a:sym typeface="Calibri"/>
              </a:rPr>
              <a:t>Onix Systems, 2024</a:t>
            </a:r>
            <a:endParaRPr b="1" sz="1200">
              <a:solidFill>
                <a:schemeClr val="dk1"/>
              </a:solidFill>
              <a:latin typeface="Calibri"/>
              <a:ea typeface="Calibri"/>
              <a:cs typeface="Calibri"/>
              <a:sym typeface="Calibri"/>
            </a:endParaRPr>
          </a:p>
        </p:txBody>
      </p:sp>
      <p:pic>
        <p:nvPicPr>
          <p:cNvPr id="191" name="Google Shape;191;p29"/>
          <p:cNvPicPr preferRelativeResize="0"/>
          <p:nvPr/>
        </p:nvPicPr>
        <p:blipFill>
          <a:blip r:embed="rId3">
            <a:alphaModFix/>
          </a:blip>
          <a:stretch>
            <a:fillRect/>
          </a:stretch>
        </p:blipFill>
        <p:spPr>
          <a:xfrm>
            <a:off x="1497925" y="1377525"/>
            <a:ext cx="6154426" cy="410295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latin typeface="Calibri"/>
                <a:ea typeface="Calibri"/>
                <a:cs typeface="Calibri"/>
                <a:sym typeface="Calibri"/>
              </a:rPr>
              <a:t>Embracing VR in education allows for better immersion and engagement in complex subjects.</a:t>
            </a:r>
            <a:endParaRPr/>
          </a:p>
        </p:txBody>
      </p:sp>
      <p:pic>
        <p:nvPicPr>
          <p:cNvPr id="198" name="Google Shape;198;p30"/>
          <p:cNvPicPr preferRelativeResize="0"/>
          <p:nvPr/>
        </p:nvPicPr>
        <p:blipFill>
          <a:blip r:embed="rId3">
            <a:alphaModFix/>
          </a:blip>
          <a:stretch>
            <a:fillRect/>
          </a:stretch>
        </p:blipFill>
        <p:spPr>
          <a:xfrm>
            <a:off x="1305425" y="1591551"/>
            <a:ext cx="6533152" cy="3674875"/>
          </a:xfrm>
          <a:prstGeom prst="rect">
            <a:avLst/>
          </a:prstGeom>
          <a:noFill/>
          <a:ln cap="flat" cmpd="sng" w="38100">
            <a:solidFill>
              <a:schemeClr val="dk1"/>
            </a:solidFill>
            <a:prstDash val="solid"/>
            <a:round/>
            <a:headEnd len="sm" w="sm" type="none"/>
            <a:tailEnd len="sm" w="sm" type="none"/>
          </a:ln>
        </p:spPr>
      </p:pic>
      <p:sp>
        <p:nvSpPr>
          <p:cNvPr id="199" name="Google Shape;199;p30"/>
          <p:cNvSpPr txBox="1"/>
          <p:nvPr/>
        </p:nvSpPr>
        <p:spPr>
          <a:xfrm>
            <a:off x="4950100" y="5266425"/>
            <a:ext cx="3000000" cy="3693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None/>
            </a:pPr>
            <a:r>
              <a:rPr b="1" lang="en-US" sz="1200">
                <a:solidFill>
                  <a:schemeClr val="dk1"/>
                </a:solidFill>
                <a:latin typeface="Calibri"/>
                <a:ea typeface="Calibri"/>
                <a:cs typeface="Calibri"/>
                <a:sym typeface="Calibri"/>
              </a:rPr>
              <a:t>The Familiar Strange, 2022</a:t>
            </a:r>
            <a:endParaRPr b="1" sz="1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latin typeface="Calibri"/>
                <a:ea typeface="Calibri"/>
                <a:cs typeface="Calibri"/>
                <a:sym typeface="Calibri"/>
              </a:rPr>
              <a:t>Embracing VR in education allows for better immersion and engagement in complex subjects.</a:t>
            </a:r>
            <a:endParaRPr/>
          </a:p>
        </p:txBody>
      </p:sp>
      <p:sp>
        <p:nvSpPr>
          <p:cNvPr id="206" name="Google Shape;206;p31"/>
          <p:cNvSpPr txBox="1"/>
          <p:nvPr/>
        </p:nvSpPr>
        <p:spPr>
          <a:xfrm>
            <a:off x="4637050" y="5406100"/>
            <a:ext cx="3000000" cy="3693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None/>
            </a:pPr>
            <a:r>
              <a:rPr b="1" lang="en-US" sz="1200">
                <a:solidFill>
                  <a:schemeClr val="dk1"/>
                </a:solidFill>
                <a:latin typeface="Calibri"/>
                <a:ea typeface="Calibri"/>
                <a:cs typeface="Calibri"/>
                <a:sym typeface="Calibri"/>
              </a:rPr>
              <a:t>The Borgen Project, 2016</a:t>
            </a:r>
            <a:endParaRPr b="1" sz="1200">
              <a:solidFill>
                <a:schemeClr val="dk1"/>
              </a:solidFill>
              <a:latin typeface="Calibri"/>
              <a:ea typeface="Calibri"/>
              <a:cs typeface="Calibri"/>
              <a:sym typeface="Calibri"/>
            </a:endParaRPr>
          </a:p>
        </p:txBody>
      </p:sp>
      <p:pic>
        <p:nvPicPr>
          <p:cNvPr id="207" name="Google Shape;207;p31"/>
          <p:cNvPicPr preferRelativeResize="0"/>
          <p:nvPr/>
        </p:nvPicPr>
        <p:blipFill>
          <a:blip r:embed="rId3">
            <a:alphaModFix/>
          </a:blip>
          <a:stretch>
            <a:fillRect/>
          </a:stretch>
        </p:blipFill>
        <p:spPr>
          <a:xfrm>
            <a:off x="1616438" y="1451901"/>
            <a:ext cx="5911124" cy="395420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nvSpPr>
        <p:spPr>
          <a:xfrm>
            <a:off x="76200" y="76200"/>
            <a:ext cx="9029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b="1" lang="en-US" sz="2800">
                <a:latin typeface="Calibri"/>
                <a:ea typeface="Calibri"/>
                <a:cs typeface="Calibri"/>
                <a:sym typeface="Calibri"/>
              </a:rPr>
              <a:t>The future of haptic suit technology will alter the future of entertainment, education, and professional training.</a:t>
            </a:r>
            <a:endParaRPr sz="2800">
              <a:latin typeface="Calibri"/>
              <a:ea typeface="Calibri"/>
              <a:cs typeface="Calibri"/>
              <a:sym typeface="Calibri"/>
            </a:endParaRPr>
          </a:p>
        </p:txBody>
      </p:sp>
      <p:sp>
        <p:nvSpPr>
          <p:cNvPr id="69" name="Google Shape;69;p14"/>
          <p:cNvSpPr/>
          <p:nvPr/>
        </p:nvSpPr>
        <p:spPr>
          <a:xfrm>
            <a:off x="0" y="2646172"/>
            <a:ext cx="3402000" cy="503700"/>
          </a:xfrm>
          <a:prstGeom prst="rect">
            <a:avLst/>
          </a:prstGeom>
          <a:noFill/>
          <a:ln>
            <a:noFill/>
          </a:ln>
        </p:spPr>
        <p:txBody>
          <a:bodyPr anchorCtr="0" anchor="t" bIns="25400" lIns="63500" spcFirstLastPara="1" rIns="63500" wrap="square" tIns="25400">
            <a:noAutofit/>
          </a:bodyPr>
          <a:lstStyle/>
          <a:p>
            <a:pPr indent="0" lvl="0" marL="0" marR="0" rtl="0" algn="l">
              <a:spcBef>
                <a:spcPts val="0"/>
              </a:spcBef>
              <a:spcAft>
                <a:spcPts val="0"/>
              </a:spcAft>
              <a:buNone/>
            </a:pPr>
            <a:r>
              <a:rPr b="1" lang="en-US" sz="1200">
                <a:latin typeface="Calibri"/>
                <a:ea typeface="Calibri"/>
                <a:cs typeface="Calibri"/>
                <a:sym typeface="Calibri"/>
              </a:rPr>
              <a:t>VR technology is a highly marketable and growing industry worth billions of dollars.</a:t>
            </a:r>
            <a:endParaRPr b="1" sz="1200">
              <a:latin typeface="Calibri"/>
              <a:ea typeface="Calibri"/>
              <a:cs typeface="Calibri"/>
              <a:sym typeface="Calibri"/>
            </a:endParaRPr>
          </a:p>
        </p:txBody>
      </p:sp>
      <p:sp>
        <p:nvSpPr>
          <p:cNvPr id="70" name="Google Shape;70;p14"/>
          <p:cNvSpPr/>
          <p:nvPr/>
        </p:nvSpPr>
        <p:spPr>
          <a:xfrm>
            <a:off x="5742000" y="2632025"/>
            <a:ext cx="3402000" cy="462300"/>
          </a:xfrm>
          <a:prstGeom prst="rect">
            <a:avLst/>
          </a:prstGeom>
          <a:noFill/>
          <a:ln>
            <a:noFill/>
          </a:ln>
        </p:spPr>
        <p:txBody>
          <a:bodyPr anchorCtr="0" anchor="t" bIns="25400" lIns="63500" spcFirstLastPara="1" rIns="63500" wrap="square" tIns="25400">
            <a:noAutofit/>
          </a:bodyPr>
          <a:lstStyle/>
          <a:p>
            <a:pPr indent="0" lvl="0" marL="0" rtl="0" algn="r">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VR’s need to be introduced in medicine, military, and entertainment fields.</a:t>
            </a:r>
            <a:endParaRPr b="1" i="0" sz="1200" u="none" cap="none" strike="noStrike">
              <a:solidFill>
                <a:srgbClr val="262626"/>
              </a:solidFill>
              <a:latin typeface="Calibri"/>
              <a:ea typeface="Calibri"/>
              <a:cs typeface="Calibri"/>
              <a:sym typeface="Calibri"/>
            </a:endParaRPr>
          </a:p>
        </p:txBody>
      </p:sp>
      <p:sp>
        <p:nvSpPr>
          <p:cNvPr id="71" name="Google Shape;71;p14"/>
          <p:cNvSpPr/>
          <p:nvPr/>
        </p:nvSpPr>
        <p:spPr>
          <a:xfrm>
            <a:off x="-12" y="6354296"/>
            <a:ext cx="3858000" cy="503700"/>
          </a:xfrm>
          <a:prstGeom prst="rect">
            <a:avLst/>
          </a:prstGeom>
          <a:noFill/>
          <a:ln>
            <a:noFill/>
          </a:ln>
        </p:spPr>
        <p:txBody>
          <a:bodyPr anchorCtr="0" anchor="t" bIns="25400" lIns="63500" spcFirstLastPara="1" rIns="63500" wrap="square" tIns="25400">
            <a:noAutofit/>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A haptic bodysuit would increase user satisfaction and the professional use of VR.</a:t>
            </a:r>
            <a:endParaRPr b="1" sz="1200">
              <a:latin typeface="Calibri"/>
              <a:ea typeface="Calibri"/>
              <a:cs typeface="Calibri"/>
              <a:sym typeface="Calibri"/>
            </a:endParaRPr>
          </a:p>
        </p:txBody>
      </p:sp>
      <p:sp>
        <p:nvSpPr>
          <p:cNvPr id="72" name="Google Shape;72;p14"/>
          <p:cNvSpPr/>
          <p:nvPr/>
        </p:nvSpPr>
        <p:spPr>
          <a:xfrm>
            <a:off x="6009600" y="6375000"/>
            <a:ext cx="3134400" cy="462300"/>
          </a:xfrm>
          <a:prstGeom prst="rect">
            <a:avLst/>
          </a:prstGeom>
          <a:noFill/>
          <a:ln>
            <a:noFill/>
          </a:ln>
        </p:spPr>
        <p:txBody>
          <a:bodyPr anchorCtr="0" anchor="t" bIns="25400" lIns="63500" spcFirstLastPara="1" rIns="63500" wrap="square" tIns="25400">
            <a:noAutofit/>
          </a:bodyPr>
          <a:lstStyle/>
          <a:p>
            <a:pPr indent="0" lvl="0" marL="0" rtl="0" algn="r">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VR will allow for immersive learning </a:t>
            </a:r>
            <a:r>
              <a:rPr b="1" lang="en-US" sz="1200">
                <a:solidFill>
                  <a:schemeClr val="dk1"/>
                </a:solidFill>
                <a:latin typeface="Calibri"/>
                <a:ea typeface="Calibri"/>
                <a:cs typeface="Calibri"/>
                <a:sym typeface="Calibri"/>
              </a:rPr>
              <a:t>experiences</a:t>
            </a:r>
            <a:r>
              <a:rPr b="1" lang="en-US" sz="1200">
                <a:solidFill>
                  <a:schemeClr val="dk1"/>
                </a:solidFill>
                <a:latin typeface="Calibri"/>
                <a:ea typeface="Calibri"/>
                <a:cs typeface="Calibri"/>
                <a:sym typeface="Calibri"/>
              </a:rPr>
              <a:t> in various areas.</a:t>
            </a:r>
            <a:endParaRPr b="1" i="0" sz="1200" u="none" cap="none" strike="noStrike">
              <a:solidFill>
                <a:srgbClr val="262626"/>
              </a:solidFill>
              <a:latin typeface="Calibri"/>
              <a:ea typeface="Calibri"/>
              <a:cs typeface="Calibri"/>
              <a:sym typeface="Calibri"/>
            </a:endParaRPr>
          </a:p>
        </p:txBody>
      </p:sp>
      <p:sp>
        <p:nvSpPr>
          <p:cNvPr id="73" name="Google Shape;73;p14"/>
          <p:cNvSpPr/>
          <p:nvPr/>
        </p:nvSpPr>
        <p:spPr>
          <a:xfrm>
            <a:off x="3546150" y="4851325"/>
            <a:ext cx="2051700" cy="503700"/>
          </a:xfrm>
          <a:prstGeom prst="rect">
            <a:avLst/>
          </a:prstGeom>
          <a:noFill/>
          <a:ln>
            <a:noFill/>
          </a:ln>
        </p:spPr>
        <p:txBody>
          <a:bodyPr anchorCtr="0" anchor="t" bIns="25400" lIns="63500" spcFirstLastPara="1" rIns="63500" wrap="square" tIns="25400">
            <a:noAutofit/>
          </a:bodyPr>
          <a:lstStyle/>
          <a:p>
            <a:pPr indent="0" lvl="0" marL="0" rtl="0" algn="ctr">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Why it is necessary to fund development of a haptic suit.</a:t>
            </a:r>
            <a:endParaRPr b="1" sz="1200">
              <a:latin typeface="Calibri"/>
              <a:ea typeface="Calibri"/>
              <a:cs typeface="Calibri"/>
              <a:sym typeface="Calibri"/>
            </a:endParaRPr>
          </a:p>
        </p:txBody>
      </p:sp>
      <p:pic>
        <p:nvPicPr>
          <p:cNvPr id="74" name="Google Shape;74;p14"/>
          <p:cNvPicPr preferRelativeResize="0"/>
          <p:nvPr/>
        </p:nvPicPr>
        <p:blipFill rotWithShape="1">
          <a:blip r:embed="rId3">
            <a:alphaModFix/>
          </a:blip>
          <a:srcRect b="51288" l="0" r="0" t="0"/>
          <a:stretch/>
        </p:blipFill>
        <p:spPr>
          <a:xfrm>
            <a:off x="76200" y="1065350"/>
            <a:ext cx="2707385" cy="1545976"/>
          </a:xfrm>
          <a:prstGeom prst="rect">
            <a:avLst/>
          </a:prstGeom>
          <a:noFill/>
          <a:ln cap="flat" cmpd="sng" w="38100">
            <a:solidFill>
              <a:schemeClr val="dk1"/>
            </a:solidFill>
            <a:prstDash val="solid"/>
            <a:round/>
            <a:headEnd len="sm" w="sm" type="none"/>
            <a:tailEnd len="sm" w="sm" type="none"/>
          </a:ln>
        </p:spPr>
      </p:pic>
      <p:pic>
        <p:nvPicPr>
          <p:cNvPr id="75" name="Google Shape;75;p14"/>
          <p:cNvPicPr preferRelativeResize="0"/>
          <p:nvPr/>
        </p:nvPicPr>
        <p:blipFill>
          <a:blip r:embed="rId4">
            <a:alphaModFix/>
          </a:blip>
          <a:stretch>
            <a:fillRect/>
          </a:stretch>
        </p:blipFill>
        <p:spPr>
          <a:xfrm>
            <a:off x="6146500" y="1030500"/>
            <a:ext cx="2959400" cy="1545975"/>
          </a:xfrm>
          <a:prstGeom prst="rect">
            <a:avLst/>
          </a:prstGeom>
          <a:noFill/>
          <a:ln cap="flat" cmpd="sng" w="38100">
            <a:solidFill>
              <a:schemeClr val="dk1"/>
            </a:solidFill>
            <a:prstDash val="solid"/>
            <a:round/>
            <a:headEnd len="sm" w="sm" type="none"/>
            <a:tailEnd len="sm" w="sm" type="none"/>
          </a:ln>
        </p:spPr>
      </p:pic>
      <p:pic>
        <p:nvPicPr>
          <p:cNvPr id="76" name="Google Shape;76;p14"/>
          <p:cNvPicPr preferRelativeResize="0"/>
          <p:nvPr/>
        </p:nvPicPr>
        <p:blipFill>
          <a:blip r:embed="rId5">
            <a:alphaModFix/>
          </a:blip>
          <a:stretch>
            <a:fillRect/>
          </a:stretch>
        </p:blipFill>
        <p:spPr>
          <a:xfrm>
            <a:off x="107975" y="4916825"/>
            <a:ext cx="2847099" cy="1352825"/>
          </a:xfrm>
          <a:prstGeom prst="rect">
            <a:avLst/>
          </a:prstGeom>
          <a:noFill/>
          <a:ln cap="flat" cmpd="sng" w="38100">
            <a:solidFill>
              <a:schemeClr val="dk1"/>
            </a:solidFill>
            <a:prstDash val="solid"/>
            <a:round/>
            <a:headEnd len="sm" w="sm" type="none"/>
            <a:tailEnd len="sm" w="sm" type="none"/>
          </a:ln>
        </p:spPr>
      </p:pic>
      <p:pic>
        <p:nvPicPr>
          <p:cNvPr id="77" name="Google Shape;77;p14"/>
          <p:cNvPicPr preferRelativeResize="0"/>
          <p:nvPr/>
        </p:nvPicPr>
        <p:blipFill>
          <a:blip r:embed="rId6">
            <a:alphaModFix/>
          </a:blip>
          <a:stretch>
            <a:fillRect/>
          </a:stretch>
        </p:blipFill>
        <p:spPr>
          <a:xfrm>
            <a:off x="3019125" y="2901799"/>
            <a:ext cx="3105750" cy="1867400"/>
          </a:xfrm>
          <a:prstGeom prst="rect">
            <a:avLst/>
          </a:prstGeom>
          <a:noFill/>
          <a:ln cap="flat" cmpd="sng" w="38100">
            <a:solidFill>
              <a:schemeClr val="dk1"/>
            </a:solidFill>
            <a:prstDash val="solid"/>
            <a:round/>
            <a:headEnd len="sm" w="sm" type="none"/>
            <a:tailEnd len="sm" w="sm" type="none"/>
          </a:ln>
        </p:spPr>
      </p:pic>
      <p:pic>
        <p:nvPicPr>
          <p:cNvPr id="78" name="Google Shape;78;p14"/>
          <p:cNvPicPr preferRelativeResize="0"/>
          <p:nvPr/>
        </p:nvPicPr>
        <p:blipFill>
          <a:blip r:embed="rId7">
            <a:alphaModFix/>
          </a:blip>
          <a:stretch>
            <a:fillRect/>
          </a:stretch>
        </p:blipFill>
        <p:spPr>
          <a:xfrm>
            <a:off x="6326801" y="4809595"/>
            <a:ext cx="2707374" cy="1522878"/>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txBox="1"/>
          <p:nvPr/>
        </p:nvSpPr>
        <p:spPr>
          <a:xfrm>
            <a:off x="2327950" y="1499525"/>
            <a:ext cx="5285100" cy="29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14" name="Google Shape;214;p32"/>
          <p:cNvSpPr txBox="1"/>
          <p:nvPr>
            <p:ph idx="4294967295" type="ctrTitle"/>
          </p:nvPr>
        </p:nvSpPr>
        <p:spPr>
          <a:xfrm>
            <a:off x="674850" y="2883600"/>
            <a:ext cx="7794300" cy="109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US" sz="5200">
                <a:latin typeface="Calibri"/>
                <a:ea typeface="Calibri"/>
                <a:cs typeface="Calibri"/>
                <a:sym typeface="Calibri"/>
              </a:rPr>
              <a:t>Why should you invest?</a:t>
            </a:r>
            <a:endParaRPr b="1" sz="5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latin typeface="Calibri"/>
                <a:ea typeface="Calibri"/>
                <a:cs typeface="Calibri"/>
                <a:sym typeface="Calibri"/>
              </a:rPr>
              <a:t>Investing in the Development of Our VR Haptic Suit: A Key to Reducing Costs and Dominating the Emerging Market</a:t>
            </a:r>
            <a:endParaRPr/>
          </a:p>
        </p:txBody>
      </p:sp>
      <p:pic>
        <p:nvPicPr>
          <p:cNvPr id="221" name="Google Shape;221;p33"/>
          <p:cNvPicPr preferRelativeResize="0"/>
          <p:nvPr/>
        </p:nvPicPr>
        <p:blipFill>
          <a:blip r:embed="rId3">
            <a:alphaModFix/>
          </a:blip>
          <a:stretch>
            <a:fillRect/>
          </a:stretch>
        </p:blipFill>
        <p:spPr>
          <a:xfrm>
            <a:off x="1260274" y="1517850"/>
            <a:ext cx="6623450" cy="3982450"/>
          </a:xfrm>
          <a:prstGeom prst="rect">
            <a:avLst/>
          </a:prstGeom>
          <a:noFill/>
          <a:ln cap="flat" cmpd="sng" w="38100">
            <a:solidFill>
              <a:schemeClr val="dk1"/>
            </a:solidFill>
            <a:prstDash val="solid"/>
            <a:round/>
            <a:headEnd len="sm" w="sm" type="none"/>
            <a:tailEnd len="sm" w="sm" type="none"/>
          </a:ln>
        </p:spPr>
      </p:pic>
      <p:sp>
        <p:nvSpPr>
          <p:cNvPr id="222" name="Google Shape;222;p33"/>
          <p:cNvSpPr txBox="1"/>
          <p:nvPr/>
        </p:nvSpPr>
        <p:spPr>
          <a:xfrm>
            <a:off x="5526250" y="5463125"/>
            <a:ext cx="2474700" cy="369300"/>
          </a:xfrm>
          <a:prstGeom prst="rect">
            <a:avLst/>
          </a:prstGeom>
          <a:noFill/>
          <a:ln>
            <a:noFill/>
          </a:ln>
        </p:spPr>
        <p:txBody>
          <a:bodyPr anchorCtr="0" anchor="ctr" bIns="91425" lIns="91425" spcFirstLastPara="1" rIns="91425" wrap="square" tIns="91425">
            <a:noAutofit/>
          </a:bodyPr>
          <a:lstStyle/>
          <a:p>
            <a:pPr indent="0" lvl="0" marL="0" rtl="0" algn="r">
              <a:lnSpc>
                <a:spcPct val="200000"/>
              </a:lnSpc>
              <a:spcBef>
                <a:spcPts val="0"/>
              </a:spcBef>
              <a:spcAft>
                <a:spcPts val="0"/>
              </a:spcAft>
              <a:buNone/>
            </a:pPr>
            <a:r>
              <a:rPr b="1" lang="en-US" sz="1200">
                <a:solidFill>
                  <a:schemeClr val="dk1"/>
                </a:solidFill>
                <a:highlight>
                  <a:srgbClr val="FFFFFF"/>
                </a:highlight>
                <a:latin typeface="Calibri"/>
                <a:ea typeface="Calibri"/>
                <a:cs typeface="Calibri"/>
                <a:sym typeface="Calibri"/>
              </a:rPr>
              <a:t>Kuhail et al. (2024)</a:t>
            </a:r>
            <a:endParaRPr b="1">
              <a:latin typeface="Calibri"/>
              <a:ea typeface="Calibri"/>
              <a:cs typeface="Calibri"/>
              <a:sym typeface="Calibri"/>
            </a:endParaRPr>
          </a:p>
        </p:txBody>
      </p:sp>
      <p:sp>
        <p:nvSpPr>
          <p:cNvPr id="223" name="Google Shape;223;p33"/>
          <p:cNvSpPr txBox="1"/>
          <p:nvPr/>
        </p:nvSpPr>
        <p:spPr>
          <a:xfrm>
            <a:off x="2284488" y="1443500"/>
            <a:ext cx="4581300" cy="40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dk1"/>
                </a:solidFill>
                <a:latin typeface="Times New Roman"/>
                <a:ea typeface="Times New Roman"/>
                <a:cs typeface="Times New Roman"/>
                <a:sym typeface="Times New Roman"/>
              </a:rPr>
              <a:t>Haptic Technology Adoption and Future Trends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p:nvPr/>
        </p:nvSpPr>
        <p:spPr>
          <a:xfrm>
            <a:off x="76200" y="2438400"/>
            <a:ext cx="3810000" cy="2266950"/>
          </a:xfrm>
          <a:prstGeom prst="rect">
            <a:avLst/>
          </a:prstGeom>
          <a:noFill/>
          <a:ln>
            <a:noFill/>
          </a:ln>
        </p:spPr>
        <p:txBody>
          <a:bodyPr anchorCtr="0" anchor="t" bIns="25400" lIns="63500" spcFirstLastPara="1" rIns="63500" wrap="square" tIns="25400">
            <a:noAutofit/>
          </a:bodyPr>
          <a:lstStyle/>
          <a:p>
            <a:pPr indent="0" lvl="0" marL="0" rtl="0" algn="l">
              <a:spcBef>
                <a:spcPts val="0"/>
              </a:spcBef>
              <a:spcAft>
                <a:spcPts val="0"/>
              </a:spcAft>
              <a:buSzPts val="1100"/>
              <a:buNone/>
            </a:pPr>
            <a:r>
              <a:rPr b="1" lang="en-US" sz="1800">
                <a:solidFill>
                  <a:srgbClr val="262626"/>
                </a:solidFill>
                <a:latin typeface="Calibri"/>
                <a:ea typeface="Calibri"/>
                <a:cs typeface="Calibri"/>
                <a:sym typeface="Calibri"/>
              </a:rPr>
              <a:t>We Are Expanding Immersive Experiences</a:t>
            </a:r>
            <a:endParaRPr b="1" sz="1800">
              <a:solidFill>
                <a:srgbClr val="262626"/>
              </a:solidFill>
              <a:latin typeface="Calibri"/>
              <a:ea typeface="Calibri"/>
              <a:cs typeface="Calibri"/>
              <a:sym typeface="Calibri"/>
            </a:endParaRPr>
          </a:p>
          <a:p>
            <a:pPr indent="0" lvl="0" marL="0" marR="0" rtl="0" algn="l">
              <a:spcBef>
                <a:spcPts val="0"/>
              </a:spcBef>
              <a:spcAft>
                <a:spcPts val="0"/>
              </a:spcAft>
              <a:buNone/>
            </a:pPr>
            <a:r>
              <a:t/>
            </a:r>
            <a:endParaRPr b="1" i="0" sz="1800" u="none" cap="none" strike="noStrike">
              <a:solidFill>
                <a:srgbClr val="262626"/>
              </a:solidFill>
              <a:latin typeface="Calibri"/>
              <a:ea typeface="Calibri"/>
              <a:cs typeface="Calibri"/>
              <a:sym typeface="Calibri"/>
            </a:endParaRPr>
          </a:p>
          <a:p>
            <a:pPr indent="0" lvl="0" marL="0" marR="0" rtl="0" algn="l">
              <a:spcBef>
                <a:spcPts val="0"/>
              </a:spcBef>
              <a:spcAft>
                <a:spcPts val="0"/>
              </a:spcAft>
              <a:buNone/>
            </a:pPr>
            <a:r>
              <a:t/>
            </a:r>
            <a:endParaRPr b="1" i="0" sz="1800" u="none" cap="none" strike="noStrike">
              <a:solidFill>
                <a:srgbClr val="262626"/>
              </a:solidFill>
              <a:latin typeface="Calibri"/>
              <a:ea typeface="Calibri"/>
              <a:cs typeface="Calibri"/>
              <a:sym typeface="Calibri"/>
            </a:endParaRPr>
          </a:p>
          <a:p>
            <a:pPr indent="0" lvl="0" marL="0" marR="0" rtl="0" algn="l">
              <a:spcBef>
                <a:spcPts val="0"/>
              </a:spcBef>
              <a:spcAft>
                <a:spcPts val="0"/>
              </a:spcAft>
              <a:buNone/>
            </a:pPr>
            <a:r>
              <a:rPr b="1" lang="en-US" sz="1800">
                <a:solidFill>
                  <a:srgbClr val="262626"/>
                </a:solidFill>
                <a:latin typeface="Calibri"/>
                <a:ea typeface="Calibri"/>
                <a:cs typeface="Calibri"/>
                <a:sym typeface="Calibri"/>
              </a:rPr>
              <a:t>VR Haptic Suits Have High Market Growth Potential</a:t>
            </a:r>
            <a:endParaRPr sz="800"/>
          </a:p>
        </p:txBody>
      </p:sp>
      <p:sp>
        <p:nvSpPr>
          <p:cNvPr id="230" name="Google Shape;230;p34"/>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latin typeface="Calibri"/>
                <a:ea typeface="Calibri"/>
                <a:cs typeface="Calibri"/>
                <a:sym typeface="Calibri"/>
              </a:rPr>
              <a:t>Our Product is the Future of VR Haptic Suits</a:t>
            </a:r>
            <a:endParaRPr b="1" sz="2800">
              <a:latin typeface="Calibri"/>
              <a:ea typeface="Calibri"/>
              <a:cs typeface="Calibri"/>
              <a:sym typeface="Calibri"/>
            </a:endParaRPr>
          </a:p>
          <a:p>
            <a:pPr indent="0" lvl="0" marL="0" marR="0" rtl="0" algn="l">
              <a:spcBef>
                <a:spcPts val="0"/>
              </a:spcBef>
              <a:spcAft>
                <a:spcPts val="0"/>
              </a:spcAft>
              <a:buNone/>
            </a:pPr>
            <a:r>
              <a:t/>
            </a:r>
            <a:endParaRPr b="1" i="0" sz="2800" u="none" cap="none" strike="noStrike">
              <a:solidFill>
                <a:srgbClr val="000000"/>
              </a:solidFill>
              <a:latin typeface="Calibri"/>
              <a:ea typeface="Calibri"/>
              <a:cs typeface="Calibri"/>
              <a:sym typeface="Calibri"/>
            </a:endParaRPr>
          </a:p>
        </p:txBody>
      </p:sp>
      <p:pic>
        <p:nvPicPr>
          <p:cNvPr id="231" name="Google Shape;231;p34"/>
          <p:cNvPicPr preferRelativeResize="0"/>
          <p:nvPr/>
        </p:nvPicPr>
        <p:blipFill>
          <a:blip r:embed="rId3">
            <a:alphaModFix/>
          </a:blip>
          <a:stretch>
            <a:fillRect/>
          </a:stretch>
        </p:blipFill>
        <p:spPr>
          <a:xfrm>
            <a:off x="0" y="6356350"/>
            <a:ext cx="668867" cy="501650"/>
          </a:xfrm>
          <a:prstGeom prst="rect">
            <a:avLst/>
          </a:prstGeom>
          <a:noFill/>
          <a:ln>
            <a:noFill/>
          </a:ln>
        </p:spPr>
      </p:pic>
      <p:sp>
        <p:nvSpPr>
          <p:cNvPr id="232" name="Google Shape;232;p34"/>
          <p:cNvSpPr txBox="1"/>
          <p:nvPr/>
        </p:nvSpPr>
        <p:spPr>
          <a:xfrm>
            <a:off x="3917100" y="6224400"/>
            <a:ext cx="1462200" cy="4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dk1"/>
                </a:solidFill>
                <a:latin typeface="Calibri"/>
                <a:ea typeface="Calibri"/>
                <a:cs typeface="Calibri"/>
                <a:sym typeface="Calibri"/>
              </a:rPr>
              <a:t>Questions?</a:t>
            </a:r>
            <a:endParaRPr b="1" sz="1800">
              <a:solidFill>
                <a:schemeClr val="dk1"/>
              </a:solidFill>
              <a:latin typeface="Calibri"/>
              <a:ea typeface="Calibri"/>
              <a:cs typeface="Calibri"/>
              <a:sym typeface="Calibri"/>
            </a:endParaRPr>
          </a:p>
        </p:txBody>
      </p:sp>
      <p:pic>
        <p:nvPicPr>
          <p:cNvPr id="233" name="Google Shape;233;p34"/>
          <p:cNvPicPr preferRelativeResize="0"/>
          <p:nvPr/>
        </p:nvPicPr>
        <p:blipFill>
          <a:blip r:embed="rId4">
            <a:alphaModFix/>
          </a:blip>
          <a:stretch>
            <a:fillRect/>
          </a:stretch>
        </p:blipFill>
        <p:spPr>
          <a:xfrm>
            <a:off x="5101775" y="905213"/>
            <a:ext cx="3459900" cy="5047584"/>
          </a:xfrm>
          <a:prstGeom prst="rect">
            <a:avLst/>
          </a:prstGeom>
          <a:noFill/>
          <a:ln cap="flat" cmpd="sng" w="38100">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69000" y="59527"/>
            <a:ext cx="9019200" cy="9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US" sz="2820">
                <a:latin typeface="Calibri"/>
                <a:ea typeface="Calibri"/>
                <a:cs typeface="Calibri"/>
                <a:sym typeface="Calibri"/>
              </a:rPr>
              <a:t>VR technology is a highly marketable and growing industry worth billions of dollars</a:t>
            </a:r>
            <a:endParaRPr b="1" sz="2820">
              <a:latin typeface="Calibri"/>
              <a:ea typeface="Calibri"/>
              <a:cs typeface="Calibri"/>
              <a:sym typeface="Calibri"/>
            </a:endParaRPr>
          </a:p>
        </p:txBody>
      </p:sp>
      <p:sp>
        <p:nvSpPr>
          <p:cNvPr id="85" name="Google Shape;85;p15"/>
          <p:cNvSpPr txBox="1"/>
          <p:nvPr>
            <p:ph idx="1" type="body"/>
          </p:nvPr>
        </p:nvSpPr>
        <p:spPr>
          <a:xfrm>
            <a:off x="5366875" y="6123125"/>
            <a:ext cx="1370400" cy="393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US" sz="1200">
                <a:solidFill>
                  <a:schemeClr val="dk1"/>
                </a:solidFill>
                <a:latin typeface="Calibri"/>
                <a:ea typeface="Calibri"/>
                <a:cs typeface="Calibri"/>
                <a:sym typeface="Calibri"/>
              </a:rPr>
              <a:t>Gupta et al. (2024)</a:t>
            </a:r>
            <a:endParaRPr b="1" sz="1200">
              <a:solidFill>
                <a:schemeClr val="dk1"/>
              </a:solidFill>
              <a:latin typeface="Calibri"/>
              <a:ea typeface="Calibri"/>
              <a:cs typeface="Calibri"/>
              <a:sym typeface="Calibri"/>
            </a:endParaRPr>
          </a:p>
        </p:txBody>
      </p:sp>
      <p:pic>
        <p:nvPicPr>
          <p:cNvPr id="86" name="Google Shape;86;p15"/>
          <p:cNvPicPr preferRelativeResize="0"/>
          <p:nvPr/>
        </p:nvPicPr>
        <p:blipFill>
          <a:blip r:embed="rId3">
            <a:alphaModFix/>
          </a:blip>
          <a:stretch>
            <a:fillRect/>
          </a:stretch>
        </p:blipFill>
        <p:spPr>
          <a:xfrm>
            <a:off x="2540446" y="1360075"/>
            <a:ext cx="4063100" cy="4763051"/>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ctrTitle"/>
          </p:nvPr>
        </p:nvSpPr>
        <p:spPr>
          <a:xfrm>
            <a:off x="311700" y="2762099"/>
            <a:ext cx="8520600" cy="13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US">
                <a:latin typeface="Calibri"/>
                <a:ea typeface="Calibri"/>
                <a:cs typeface="Calibri"/>
                <a:sym typeface="Calibri"/>
              </a:rPr>
              <a:t>What are we seeking to solve?</a:t>
            </a:r>
            <a:endParaRPr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idx="4294967295" type="title"/>
          </p:nvPr>
        </p:nvSpPr>
        <p:spPr>
          <a:xfrm>
            <a:off x="76200" y="120650"/>
            <a:ext cx="9023400" cy="954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800"/>
              <a:buFont typeface="Calibri"/>
              <a:buNone/>
            </a:pPr>
            <a:r>
              <a:rPr b="1" lang="en-US">
                <a:latin typeface="Calibri"/>
                <a:ea typeface="Calibri"/>
                <a:cs typeface="Calibri"/>
                <a:sym typeface="Calibri"/>
              </a:rPr>
              <a:t>Popularity of VR in general has grown significantly </a:t>
            </a:r>
            <a:r>
              <a:rPr b="1" lang="en-US">
                <a:latin typeface="Calibri"/>
                <a:ea typeface="Calibri"/>
                <a:cs typeface="Calibri"/>
                <a:sym typeface="Calibri"/>
              </a:rPr>
              <a:t>in terms of </a:t>
            </a:r>
            <a:r>
              <a:rPr b="1" lang="en-US">
                <a:latin typeface="Calibri"/>
                <a:ea typeface="Calibri"/>
                <a:cs typeface="Calibri"/>
                <a:sym typeface="Calibri"/>
              </a:rPr>
              <a:t>overall</a:t>
            </a:r>
            <a:endParaRPr b="1">
              <a:latin typeface="Calibri"/>
              <a:ea typeface="Calibri"/>
              <a:cs typeface="Calibri"/>
              <a:sym typeface="Calibri"/>
            </a:endParaRPr>
          </a:p>
        </p:txBody>
      </p:sp>
      <p:pic>
        <p:nvPicPr>
          <p:cNvPr id="99" name="Google Shape;99;p17"/>
          <p:cNvPicPr preferRelativeResize="0"/>
          <p:nvPr/>
        </p:nvPicPr>
        <p:blipFill>
          <a:blip r:embed="rId3">
            <a:alphaModFix/>
          </a:blip>
          <a:stretch>
            <a:fillRect/>
          </a:stretch>
        </p:blipFill>
        <p:spPr>
          <a:xfrm>
            <a:off x="348039" y="1469626"/>
            <a:ext cx="8479713" cy="4429700"/>
          </a:xfrm>
          <a:prstGeom prst="rect">
            <a:avLst/>
          </a:prstGeom>
          <a:noFill/>
          <a:ln cap="flat" cmpd="sng" w="38100">
            <a:solidFill>
              <a:schemeClr val="dk1"/>
            </a:solidFill>
            <a:prstDash val="solid"/>
            <a:round/>
            <a:headEnd len="sm" w="sm" type="none"/>
            <a:tailEnd len="sm" w="sm" type="none"/>
          </a:ln>
        </p:spPr>
      </p:pic>
      <p:sp>
        <p:nvSpPr>
          <p:cNvPr id="100" name="Google Shape;100;p17"/>
          <p:cNvSpPr txBox="1"/>
          <p:nvPr>
            <p:ph idx="12" type="sldNum"/>
          </p:nvPr>
        </p:nvSpPr>
        <p:spPr>
          <a:xfrm>
            <a:off x="6777800" y="5899313"/>
            <a:ext cx="21336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Grand View Research, n.d</a:t>
            </a:r>
            <a:endParaRPr b="1" sz="1200">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idx="4294967295" type="title"/>
          </p:nvPr>
        </p:nvSpPr>
        <p:spPr>
          <a:xfrm>
            <a:off x="76200" y="120650"/>
            <a:ext cx="9023400" cy="954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800"/>
              <a:buFont typeface="Calibri"/>
              <a:buNone/>
            </a:pPr>
            <a:r>
              <a:rPr b="1" lang="en-US">
                <a:latin typeface="Calibri"/>
                <a:ea typeface="Calibri"/>
                <a:cs typeface="Calibri"/>
                <a:sym typeface="Calibri"/>
              </a:rPr>
              <a:t>Popularity of VR in general has grown significantly in terms of recreational</a:t>
            </a:r>
            <a:r>
              <a:rPr b="1" lang="en-US">
                <a:latin typeface="Calibri"/>
                <a:ea typeface="Calibri"/>
                <a:cs typeface="Calibri"/>
                <a:sym typeface="Calibri"/>
              </a:rPr>
              <a:t> use</a:t>
            </a:r>
            <a:endParaRPr b="1">
              <a:latin typeface="Calibri"/>
              <a:ea typeface="Calibri"/>
              <a:cs typeface="Calibri"/>
              <a:sym typeface="Calibri"/>
            </a:endParaRPr>
          </a:p>
        </p:txBody>
      </p:sp>
      <p:sp>
        <p:nvSpPr>
          <p:cNvPr id="107" name="Google Shape;107;p18"/>
          <p:cNvSpPr txBox="1"/>
          <p:nvPr>
            <p:ph idx="12" type="sldNum"/>
          </p:nvPr>
        </p:nvSpPr>
        <p:spPr>
          <a:xfrm>
            <a:off x="5865400" y="5646900"/>
            <a:ext cx="228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US" sz="1200">
                <a:solidFill>
                  <a:schemeClr val="dk1"/>
                </a:solidFill>
              </a:rPr>
              <a:t>Muñoz-Saavedra et al., 2020</a:t>
            </a:r>
            <a:endParaRPr b="1" sz="1200">
              <a:solidFill>
                <a:schemeClr val="dk2"/>
              </a:solidFill>
            </a:endParaRPr>
          </a:p>
        </p:txBody>
      </p:sp>
      <p:pic>
        <p:nvPicPr>
          <p:cNvPr id="108" name="Google Shape;108;p18"/>
          <p:cNvPicPr preferRelativeResize="0"/>
          <p:nvPr/>
        </p:nvPicPr>
        <p:blipFill rotWithShape="1">
          <a:blip r:embed="rId3">
            <a:alphaModFix/>
          </a:blip>
          <a:srcRect b="0" l="0" r="30943" t="0"/>
          <a:stretch/>
        </p:blipFill>
        <p:spPr>
          <a:xfrm>
            <a:off x="1068225" y="1555550"/>
            <a:ext cx="7039350" cy="4051699"/>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idx="4294967295" type="title"/>
          </p:nvPr>
        </p:nvSpPr>
        <p:spPr>
          <a:xfrm>
            <a:off x="76200" y="120650"/>
            <a:ext cx="9023400" cy="954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800"/>
              <a:buFont typeface="Calibri"/>
              <a:buNone/>
            </a:pPr>
            <a:r>
              <a:rPr b="1" lang="en-US">
                <a:latin typeface="Calibri"/>
                <a:ea typeface="Calibri"/>
                <a:cs typeface="Calibri"/>
                <a:sym typeface="Calibri"/>
              </a:rPr>
              <a:t>Popularity of VR in general has grown significantly in terms of recreational use</a:t>
            </a:r>
            <a:endParaRPr b="1">
              <a:latin typeface="Calibri"/>
              <a:ea typeface="Calibri"/>
              <a:cs typeface="Calibri"/>
              <a:sym typeface="Calibri"/>
            </a:endParaRPr>
          </a:p>
        </p:txBody>
      </p:sp>
      <p:sp>
        <p:nvSpPr>
          <p:cNvPr id="115" name="Google Shape;115;p19"/>
          <p:cNvSpPr txBox="1"/>
          <p:nvPr>
            <p:ph idx="12" type="sldNum"/>
          </p:nvPr>
        </p:nvSpPr>
        <p:spPr>
          <a:xfrm>
            <a:off x="6318725" y="6187000"/>
            <a:ext cx="2133600" cy="3060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Variety, 2024</a:t>
            </a:r>
            <a:endParaRPr b="1" sz="1200">
              <a:solidFill>
                <a:schemeClr val="dk2"/>
              </a:solidFill>
              <a:latin typeface="Calibri"/>
              <a:ea typeface="Calibri"/>
              <a:cs typeface="Calibri"/>
              <a:sym typeface="Calibri"/>
            </a:endParaRPr>
          </a:p>
        </p:txBody>
      </p:sp>
      <p:pic>
        <p:nvPicPr>
          <p:cNvPr id="116" name="Google Shape;116;p19"/>
          <p:cNvPicPr preferRelativeResize="0"/>
          <p:nvPr/>
        </p:nvPicPr>
        <p:blipFill>
          <a:blip r:embed="rId3">
            <a:alphaModFix/>
          </a:blip>
          <a:stretch>
            <a:fillRect/>
          </a:stretch>
        </p:blipFill>
        <p:spPr>
          <a:xfrm>
            <a:off x="793900" y="1256277"/>
            <a:ext cx="7556199" cy="4930725"/>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idx="12" type="sldNum"/>
          </p:nvPr>
        </p:nvSpPr>
        <p:spPr>
          <a:xfrm>
            <a:off x="4826600" y="6492888"/>
            <a:ext cx="21336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Li Li et al., 2017</a:t>
            </a:r>
            <a:endParaRPr b="1" sz="1200">
              <a:solidFill>
                <a:schemeClr val="dk2"/>
              </a:solidFill>
              <a:latin typeface="Calibri"/>
              <a:ea typeface="Calibri"/>
              <a:cs typeface="Calibri"/>
              <a:sym typeface="Calibri"/>
            </a:endParaRPr>
          </a:p>
        </p:txBody>
      </p:sp>
      <p:sp>
        <p:nvSpPr>
          <p:cNvPr id="123" name="Google Shape;123;p20"/>
          <p:cNvSpPr txBox="1"/>
          <p:nvPr>
            <p:ph idx="4294967295" type="title"/>
          </p:nvPr>
        </p:nvSpPr>
        <p:spPr>
          <a:xfrm>
            <a:off x="76200" y="120650"/>
            <a:ext cx="90234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800"/>
              <a:buFont typeface="Calibri"/>
              <a:buNone/>
            </a:pPr>
            <a:r>
              <a:rPr b="1" lang="en-US">
                <a:latin typeface="Calibri"/>
                <a:ea typeface="Calibri"/>
                <a:cs typeface="Calibri"/>
                <a:sym typeface="Calibri"/>
              </a:rPr>
              <a:t>Virtual reality has a market in the medical field</a:t>
            </a:r>
            <a:endParaRPr b="1">
              <a:latin typeface="Calibri"/>
              <a:ea typeface="Calibri"/>
              <a:cs typeface="Calibri"/>
              <a:sym typeface="Calibri"/>
            </a:endParaRPr>
          </a:p>
        </p:txBody>
      </p:sp>
      <p:pic>
        <p:nvPicPr>
          <p:cNvPr id="124" name="Google Shape;124;p20"/>
          <p:cNvPicPr preferRelativeResize="0"/>
          <p:nvPr/>
        </p:nvPicPr>
        <p:blipFill rotWithShape="1">
          <a:blip r:embed="rId3">
            <a:alphaModFix/>
          </a:blip>
          <a:srcRect b="0" l="0" r="63840" t="0"/>
          <a:stretch/>
        </p:blipFill>
        <p:spPr>
          <a:xfrm>
            <a:off x="2318850" y="670426"/>
            <a:ext cx="4538098" cy="3030450"/>
          </a:xfrm>
          <a:prstGeom prst="rect">
            <a:avLst/>
          </a:prstGeom>
          <a:noFill/>
          <a:ln cap="flat" cmpd="sng" w="38100">
            <a:solidFill>
              <a:schemeClr val="dk1"/>
            </a:solidFill>
            <a:prstDash val="solid"/>
            <a:round/>
            <a:headEnd len="sm" w="sm" type="none"/>
            <a:tailEnd len="sm" w="sm" type="none"/>
          </a:ln>
        </p:spPr>
      </p:pic>
      <p:pic>
        <p:nvPicPr>
          <p:cNvPr id="125" name="Google Shape;125;p20"/>
          <p:cNvPicPr preferRelativeResize="0"/>
          <p:nvPr/>
        </p:nvPicPr>
        <p:blipFill rotWithShape="1">
          <a:blip r:embed="rId3">
            <a:alphaModFix/>
          </a:blip>
          <a:srcRect b="0" l="57505" r="4711" t="5213"/>
          <a:stretch/>
        </p:blipFill>
        <p:spPr>
          <a:xfrm>
            <a:off x="2318850" y="3765425"/>
            <a:ext cx="4538098" cy="274895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idx="4294967295" type="title"/>
          </p:nvPr>
        </p:nvSpPr>
        <p:spPr>
          <a:xfrm>
            <a:off x="76200" y="120650"/>
            <a:ext cx="90234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800"/>
              <a:buFont typeface="Calibri"/>
              <a:buNone/>
            </a:pPr>
            <a:r>
              <a:rPr b="1" lang="en-US">
                <a:latin typeface="Calibri"/>
                <a:ea typeface="Calibri"/>
                <a:cs typeface="Calibri"/>
                <a:sym typeface="Calibri"/>
              </a:rPr>
              <a:t>Virtual reality has a market in the military field</a:t>
            </a:r>
            <a:endParaRPr b="1">
              <a:latin typeface="Calibri"/>
              <a:ea typeface="Calibri"/>
              <a:cs typeface="Calibri"/>
              <a:sym typeface="Calibri"/>
            </a:endParaRPr>
          </a:p>
        </p:txBody>
      </p:sp>
      <p:pic>
        <p:nvPicPr>
          <p:cNvPr id="132" name="Google Shape;132;p21"/>
          <p:cNvPicPr preferRelativeResize="0"/>
          <p:nvPr/>
        </p:nvPicPr>
        <p:blipFill rotWithShape="1">
          <a:blip r:embed="rId3">
            <a:alphaModFix/>
          </a:blip>
          <a:srcRect b="0" l="-1640" r="1639" t="0"/>
          <a:stretch/>
        </p:blipFill>
        <p:spPr>
          <a:xfrm>
            <a:off x="1604950" y="848775"/>
            <a:ext cx="5934100" cy="5362950"/>
          </a:xfrm>
          <a:prstGeom prst="rect">
            <a:avLst/>
          </a:prstGeom>
          <a:noFill/>
          <a:ln cap="flat" cmpd="sng" w="38100">
            <a:solidFill>
              <a:schemeClr val="dk1"/>
            </a:solidFill>
            <a:prstDash val="solid"/>
            <a:round/>
            <a:headEnd len="sm" w="sm" type="none"/>
            <a:tailEnd len="sm" w="sm" type="none"/>
          </a:ln>
        </p:spPr>
      </p:pic>
      <p:sp>
        <p:nvSpPr>
          <p:cNvPr id="133" name="Google Shape;133;p21"/>
          <p:cNvSpPr txBox="1"/>
          <p:nvPr>
            <p:ph idx="12" type="sldNum"/>
          </p:nvPr>
        </p:nvSpPr>
        <p:spPr>
          <a:xfrm>
            <a:off x="5514250" y="6211713"/>
            <a:ext cx="21336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Rizzo et al., 2011</a:t>
            </a:r>
            <a:endParaRPr b="1" sz="120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